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8" r:id="rId2"/>
    <p:sldId id="286" r:id="rId3"/>
    <p:sldId id="290" r:id="rId4"/>
    <p:sldId id="289" r:id="rId5"/>
    <p:sldId id="288" r:id="rId6"/>
    <p:sldId id="265" r:id="rId7"/>
    <p:sldId id="292" r:id="rId8"/>
    <p:sldId id="311" r:id="rId9"/>
    <p:sldId id="291" r:id="rId10"/>
    <p:sldId id="312" r:id="rId11"/>
    <p:sldId id="314" r:id="rId12"/>
    <p:sldId id="317" r:id="rId13"/>
    <p:sldId id="293" r:id="rId14"/>
    <p:sldId id="313" r:id="rId15"/>
    <p:sldId id="315" r:id="rId16"/>
    <p:sldId id="318" r:id="rId17"/>
    <p:sldId id="319" r:id="rId18"/>
    <p:sldId id="320" r:id="rId19"/>
    <p:sldId id="321" r:id="rId20"/>
    <p:sldId id="322" r:id="rId21"/>
    <p:sldId id="323" r:id="rId22"/>
    <p:sldId id="324" r:id="rId23"/>
    <p:sldId id="282" r:id="rId24"/>
    <p:sldId id="285"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F029A1-86E9-4C96-A833-31327B704BE4}" v="1" dt="2025-12-29T05:01:32.326"/>
  </p1510:revLst>
</p1510:revInfo>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https://pilogcloud-my.sharepoint.com/personal/koti_azmira_piloggroup_com/Documents/GTM%202026/GTM%202026%20responses%2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pilogcloud-my.sharepoint.com/personal/koti_azmira_piloggroup_com/Documents/GTM%202026/GTM%202026%20responses%2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pilogcloud-my.sharepoint.com/personal/koti_azmira_piloggroup_com/Documents/GTM%202026/GTM%202026%20responses%20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pilogcloud-my.sharepoint.com/personal/koti_azmira_piloggroup_com/Documents/GTM%202026/GTM%202026%20responses%201.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What didn't work ($</a:t>
            </a:r>
            <a:r>
              <a:rPr lang="en-GB" baseline="0"/>
              <a:t> value)</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GB"/>
        </a:p>
      </c:txPr>
    </c:title>
    <c:autoTitleDeleted val="0"/>
    <c:plotArea>
      <c:layout/>
      <c:bubbleChart>
        <c:varyColors val="0"/>
        <c:ser>
          <c:idx val="0"/>
          <c:order val="0"/>
          <c:tx>
            <c:strRef>
              <c:f>'What didn’t work'!$B$1</c:f>
              <c:strCache>
                <c:ptCount val="1"/>
                <c:pt idx="0">
                  <c:v>What didn't work?</c:v>
                </c:pt>
              </c:strCache>
            </c:strRef>
          </c:tx>
          <c:spPr>
            <a:noFill/>
            <a:ln w="3175">
              <a:solidFill>
                <a:sysClr val="windowText" lastClr="000000"/>
              </a:solidFill>
            </a:ln>
            <a:effectLst/>
          </c:spPr>
          <c:invertIfNegative val="0"/>
          <c:dLbls>
            <c:dLbl>
              <c:idx val="0"/>
              <c:tx>
                <c:rich>
                  <a:bodyPr/>
                  <a:lstStyle/>
                  <a:p>
                    <a:fld id="{369D79B5-133B-447E-9380-D911455B6F8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33D-C546-A324-94232166716C}"/>
                </c:ext>
              </c:extLst>
            </c:dLbl>
            <c:dLbl>
              <c:idx val="1"/>
              <c:tx>
                <c:rich>
                  <a:bodyPr/>
                  <a:lstStyle/>
                  <a:p>
                    <a:fld id="{ECF1E973-A272-47B9-9074-C1DDB3F8D0C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33D-C546-A324-94232166716C}"/>
                </c:ext>
              </c:extLst>
            </c:dLbl>
            <c:dLbl>
              <c:idx val="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2-D33D-C546-A324-94232166716C}"/>
                </c:ext>
              </c:extLst>
            </c:dLbl>
            <c:dLbl>
              <c:idx val="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3-D33D-C546-A324-94232166716C}"/>
                </c:ext>
              </c:extLst>
            </c:dLbl>
            <c:dLbl>
              <c:idx val="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4-D33D-C546-A324-94232166716C}"/>
                </c:ext>
              </c:extLst>
            </c:dLbl>
            <c:dLbl>
              <c:idx val="5"/>
              <c:tx>
                <c:rich>
                  <a:bodyPr/>
                  <a:lstStyle/>
                  <a:p>
                    <a:fld id="{40DC20E9-8D2C-4B41-98AA-3EDBB57AC79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33D-C546-A324-94232166716C}"/>
                </c:ext>
              </c:extLst>
            </c:dLbl>
            <c:dLbl>
              <c:idx val="6"/>
              <c:tx>
                <c:rich>
                  <a:bodyPr/>
                  <a:lstStyle/>
                  <a:p>
                    <a:fld id="{FB51FB74-4D84-4E7B-8AC8-4CEA58BB123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33D-C546-A324-94232166716C}"/>
                </c:ext>
              </c:extLst>
            </c:dLbl>
            <c:dLbl>
              <c:idx val="7"/>
              <c:tx>
                <c:rich>
                  <a:bodyPr/>
                  <a:lstStyle/>
                  <a:p>
                    <a:fld id="{01108378-3BFF-4E4D-9431-BDD32EC910C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33D-C546-A324-94232166716C}"/>
                </c:ext>
              </c:extLst>
            </c:dLbl>
            <c:dLbl>
              <c:idx val="8"/>
              <c:layout>
                <c:manualLayout>
                  <c:x val="1.448525560659232E-2"/>
                  <c:y val="-1.0170941219167151E-16"/>
                </c:manualLayout>
              </c:layout>
              <c:tx>
                <c:rich>
                  <a:bodyPr/>
                  <a:lstStyle/>
                  <a:p>
                    <a:fld id="{8A4B60A2-F73E-4B09-9D71-FE6E1C05FCE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33D-C546-A324-94232166716C}"/>
                </c:ext>
              </c:extLst>
            </c:dLbl>
            <c:dLbl>
              <c:idx val="9"/>
              <c:tx>
                <c:rich>
                  <a:bodyPr/>
                  <a:lstStyle/>
                  <a:p>
                    <a:fld id="{28273F7A-0AF5-40FF-A535-80F5369CFF7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D33D-C546-A324-94232166716C}"/>
                </c:ext>
              </c:extLst>
            </c:dLbl>
            <c:dLbl>
              <c:idx val="10"/>
              <c:layout>
                <c:manualLayout>
                  <c:x val="1.7303532804614274E-2"/>
                  <c:y val="2.7739251040221915E-3"/>
                </c:manualLayout>
              </c:layout>
              <c:tx>
                <c:rich>
                  <a:bodyPr/>
                  <a:lstStyle/>
                  <a:p>
                    <a:fld id="{D2E874D4-4328-4135-9FC2-38EBB8E07DD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D33D-C546-A324-94232166716C}"/>
                </c:ext>
              </c:extLst>
            </c:dLbl>
            <c:dLbl>
              <c:idx val="11"/>
              <c:tx>
                <c:rich>
                  <a:bodyPr/>
                  <a:lstStyle/>
                  <a:p>
                    <a:fld id="{3C0A56C1-08E8-46A0-8CF0-B459EED30CE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D33D-C546-A324-94232166716C}"/>
                </c:ext>
              </c:extLst>
            </c:dLbl>
            <c:dLbl>
              <c:idx val="12"/>
              <c:layout>
                <c:manualLayout>
                  <c:x val="-1.0622398067318783E-16"/>
                  <c:y val="-2.4965325936199826E-2"/>
                </c:manualLayout>
              </c:layout>
              <c:tx>
                <c:rich>
                  <a:bodyPr/>
                  <a:lstStyle/>
                  <a:p>
                    <a:fld id="{01F1B2EF-474F-4AA8-8AF2-60CADC80909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D33D-C546-A324-94232166716C}"/>
                </c:ext>
              </c:extLst>
            </c:dLbl>
            <c:dLbl>
              <c:idx val="13"/>
              <c:tx>
                <c:rich>
                  <a:bodyPr/>
                  <a:lstStyle/>
                  <a:p>
                    <a:fld id="{71EA4D51-A065-40EC-903B-6297ACE3F1B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D33D-C546-A324-94232166716C}"/>
                </c:ext>
              </c:extLst>
            </c:dLbl>
            <c:dLbl>
              <c:idx val="14"/>
              <c:tx>
                <c:rich>
                  <a:bodyPr/>
                  <a:lstStyle/>
                  <a:p>
                    <a:fld id="{E0D24CFA-0411-4199-8981-C0EEB7C29AF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D33D-C546-A324-94232166716C}"/>
                </c:ext>
              </c:extLst>
            </c:dLbl>
            <c:dLbl>
              <c:idx val="15"/>
              <c:tx>
                <c:rich>
                  <a:bodyPr/>
                  <a:lstStyle/>
                  <a:p>
                    <a:fld id="{A3255008-54F8-4643-849B-A8C1BFC46B1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D33D-C546-A324-94232166716C}"/>
                </c:ext>
              </c:extLst>
            </c:dLbl>
            <c:dLbl>
              <c:idx val="16"/>
              <c:layout>
                <c:manualLayout>
                  <c:x val="-7.2426278032961602E-3"/>
                  <c:y val="-1.0170941219167151E-16"/>
                </c:manualLayout>
              </c:layout>
              <c:tx>
                <c:rich>
                  <a:bodyPr/>
                  <a:lstStyle/>
                  <a:p>
                    <a:fld id="{28967D2B-3498-45D3-BC9E-B074091C14F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D33D-C546-A324-94232166716C}"/>
                </c:ext>
              </c:extLst>
            </c:dLbl>
            <c:dLbl>
              <c:idx val="17"/>
              <c:tx>
                <c:rich>
                  <a:bodyPr/>
                  <a:lstStyle/>
                  <a:p>
                    <a:fld id="{94DE1169-2B1D-46E9-A799-DDCDDCC24AD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D33D-C546-A324-94232166716C}"/>
                </c:ext>
              </c:extLst>
            </c:dLbl>
            <c:dLbl>
              <c:idx val="18"/>
              <c:layout>
                <c:manualLayout>
                  <c:x val="-2.8970511213185701E-3"/>
                  <c:y val="4.4382801664355015E-2"/>
                </c:manualLayout>
              </c:layout>
              <c:tx>
                <c:rich>
                  <a:bodyPr/>
                  <a:lstStyle/>
                  <a:p>
                    <a:fld id="{4D3BC606-E5D7-420D-BC77-28D26AC39A6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D33D-C546-A324-94232166716C}"/>
                </c:ext>
              </c:extLst>
            </c:dLbl>
            <c:dLbl>
              <c:idx val="19"/>
              <c:tx>
                <c:rich>
                  <a:bodyPr/>
                  <a:lstStyle/>
                  <a:p>
                    <a:fld id="{6C1BC289-F3C1-45B5-8C09-56B2306E0FD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D33D-C546-A324-94232166716C}"/>
                </c:ext>
              </c:extLst>
            </c:dLbl>
            <c:dLbl>
              <c:idx val="20"/>
              <c:layout>
                <c:manualLayout>
                  <c:x val="2.8970511213183576E-3"/>
                  <c:y val="-2.7739251040221916E-2"/>
                </c:manualLayout>
              </c:layout>
              <c:tx>
                <c:rich>
                  <a:bodyPr/>
                  <a:lstStyle/>
                  <a:p>
                    <a:fld id="{EF9FA92C-7DBE-4694-86F5-B7681A08ABC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D33D-C546-A324-94232166716C}"/>
                </c:ext>
              </c:extLst>
            </c:dLbl>
            <c:dLbl>
              <c:idx val="21"/>
              <c:tx>
                <c:rich>
                  <a:bodyPr/>
                  <a:lstStyle/>
                  <a:p>
                    <a:fld id="{36FC2FDD-1D1F-4D69-B9A4-6EFA6F3D983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D33D-C546-A324-94232166716C}"/>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D33D-C546-A324-94232166716C}"/>
                </c:ext>
              </c:extLst>
            </c:dLbl>
            <c:dLbl>
              <c:idx val="23"/>
              <c:layout>
                <c:manualLayout>
                  <c:x val="3.460706560922866E-2"/>
                  <c:y val="2.7739251040221915E-3"/>
                </c:manualLayout>
              </c:layout>
              <c:tx>
                <c:rich>
                  <a:bodyPr/>
                  <a:lstStyle/>
                  <a:p>
                    <a:fld id="{56744F29-99F1-45DC-9D05-35559F8E491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D33D-C546-A324-94232166716C}"/>
                </c:ext>
              </c:extLst>
            </c:dLbl>
            <c:dLbl>
              <c:idx val="24"/>
              <c:layout>
                <c:manualLayout>
                  <c:x val="-2.8839221341023791E-3"/>
                  <c:y val="4.715672676837715E-2"/>
                </c:manualLayout>
              </c:layout>
              <c:tx>
                <c:rich>
                  <a:bodyPr/>
                  <a:lstStyle/>
                  <a:p>
                    <a:fld id="{71C684A4-AD48-4CDD-BC87-07EE9B98BA6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D33D-C546-A324-94232166716C}"/>
                </c:ext>
              </c:extLst>
            </c:dLbl>
            <c:dLbl>
              <c:idx val="25"/>
              <c:layout>
                <c:manualLayout>
                  <c:x val="2.1727883409888481E-2"/>
                  <c:y val="-5.0854706095835754E-17"/>
                </c:manualLayout>
              </c:layout>
              <c:tx>
                <c:rich>
                  <a:bodyPr/>
                  <a:lstStyle/>
                  <a:p>
                    <a:fld id="{693D2302-B823-4D53-9EF6-7D450878ACC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D33D-C546-A324-94232166716C}"/>
                </c:ext>
              </c:extLst>
            </c:dLbl>
            <c:dLbl>
              <c:idx val="26"/>
              <c:tx>
                <c:rich>
                  <a:bodyPr/>
                  <a:lstStyle/>
                  <a:p>
                    <a:fld id="{1FD1306A-2901-4FAF-9028-5A0A7504E57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D33D-C546-A324-94232166716C}"/>
                </c:ext>
              </c:extLst>
            </c:dLbl>
            <c:dLbl>
              <c:idx val="27"/>
              <c:layout>
                <c:manualLayout>
                  <c:x val="-4.2238648363253153E-3"/>
                  <c:y val="-7.9601990049751242E-2"/>
                </c:manualLayout>
              </c:layout>
              <c:tx>
                <c:rich>
                  <a:bodyPr/>
                  <a:lstStyle/>
                  <a:p>
                    <a:fld id="{12AFCDCF-916A-431E-A554-005042B9007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D33D-C546-A324-94232166716C}"/>
                </c:ext>
              </c:extLst>
            </c:dLbl>
            <c:dLbl>
              <c:idx val="28"/>
              <c:layout>
                <c:manualLayout>
                  <c:x val="2.3176408970547607E-2"/>
                  <c:y val="-1.0170941219167151E-16"/>
                </c:manualLayout>
              </c:layout>
              <c:tx>
                <c:rich>
                  <a:bodyPr/>
                  <a:lstStyle/>
                  <a:p>
                    <a:fld id="{39287775-B7A1-4115-8E42-FD8F50637A3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D33D-C546-A324-94232166716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'What didn’t work'!$D$2:$D$30</c:f>
              <c:numCache>
                <c:formatCode>General</c:formatCode>
                <c:ptCount val="29"/>
                <c:pt idx="0">
                  <c:v>2</c:v>
                </c:pt>
                <c:pt idx="1">
                  <c:v>10</c:v>
                </c:pt>
                <c:pt idx="5">
                  <c:v>8</c:v>
                </c:pt>
                <c:pt idx="6">
                  <c:v>9</c:v>
                </c:pt>
                <c:pt idx="7">
                  <c:v>10</c:v>
                </c:pt>
                <c:pt idx="8">
                  <c:v>8</c:v>
                </c:pt>
                <c:pt idx="9">
                  <c:v>5</c:v>
                </c:pt>
                <c:pt idx="10">
                  <c:v>7</c:v>
                </c:pt>
                <c:pt idx="11">
                  <c:v>7</c:v>
                </c:pt>
                <c:pt idx="12">
                  <c:v>7</c:v>
                </c:pt>
                <c:pt idx="13">
                  <c:v>2</c:v>
                </c:pt>
                <c:pt idx="14">
                  <c:v>2</c:v>
                </c:pt>
                <c:pt idx="15">
                  <c:v>2</c:v>
                </c:pt>
                <c:pt idx="16">
                  <c:v>8</c:v>
                </c:pt>
                <c:pt idx="17">
                  <c:v>7</c:v>
                </c:pt>
                <c:pt idx="18">
                  <c:v>7</c:v>
                </c:pt>
                <c:pt idx="19">
                  <c:v>8</c:v>
                </c:pt>
                <c:pt idx="20">
                  <c:v>8</c:v>
                </c:pt>
                <c:pt idx="21">
                  <c:v>6</c:v>
                </c:pt>
                <c:pt idx="22">
                  <c:v>6</c:v>
                </c:pt>
                <c:pt idx="23">
                  <c:v>8</c:v>
                </c:pt>
                <c:pt idx="24">
                  <c:v>8</c:v>
                </c:pt>
                <c:pt idx="25">
                  <c:v>7</c:v>
                </c:pt>
                <c:pt idx="26">
                  <c:v>8</c:v>
                </c:pt>
                <c:pt idx="27">
                  <c:v>7</c:v>
                </c:pt>
                <c:pt idx="28">
                  <c:v>8</c:v>
                </c:pt>
              </c:numCache>
            </c:numRef>
          </c:xVal>
          <c:yVal>
            <c:numRef>
              <c:f>'What didn’t work'!$E$2:$E$30</c:f>
              <c:numCache>
                <c:formatCode>General</c:formatCode>
                <c:ptCount val="29"/>
                <c:pt idx="0">
                  <c:v>8</c:v>
                </c:pt>
                <c:pt idx="1">
                  <c:v>10</c:v>
                </c:pt>
                <c:pt idx="2">
                  <c:v>5</c:v>
                </c:pt>
                <c:pt idx="3">
                  <c:v>5</c:v>
                </c:pt>
                <c:pt idx="4">
                  <c:v>10</c:v>
                </c:pt>
                <c:pt idx="5">
                  <c:v>2</c:v>
                </c:pt>
                <c:pt idx="6">
                  <c:v>5</c:v>
                </c:pt>
                <c:pt idx="7">
                  <c:v>10</c:v>
                </c:pt>
                <c:pt idx="8">
                  <c:v>2</c:v>
                </c:pt>
                <c:pt idx="9">
                  <c:v>5</c:v>
                </c:pt>
                <c:pt idx="10">
                  <c:v>2</c:v>
                </c:pt>
                <c:pt idx="11">
                  <c:v>2</c:v>
                </c:pt>
                <c:pt idx="12">
                  <c:v>2</c:v>
                </c:pt>
                <c:pt idx="13">
                  <c:v>3</c:v>
                </c:pt>
                <c:pt idx="14">
                  <c:v>6</c:v>
                </c:pt>
                <c:pt idx="15">
                  <c:v>5</c:v>
                </c:pt>
                <c:pt idx="16">
                  <c:v>2</c:v>
                </c:pt>
                <c:pt idx="17">
                  <c:v>8</c:v>
                </c:pt>
                <c:pt idx="18">
                  <c:v>8</c:v>
                </c:pt>
                <c:pt idx="19">
                  <c:v>4</c:v>
                </c:pt>
                <c:pt idx="20">
                  <c:v>4</c:v>
                </c:pt>
                <c:pt idx="21">
                  <c:v>3</c:v>
                </c:pt>
                <c:pt idx="23">
                  <c:v>2</c:v>
                </c:pt>
                <c:pt idx="24">
                  <c:v>2</c:v>
                </c:pt>
                <c:pt idx="25">
                  <c:v>8</c:v>
                </c:pt>
                <c:pt idx="26">
                  <c:v>3</c:v>
                </c:pt>
                <c:pt idx="27">
                  <c:v>8</c:v>
                </c:pt>
                <c:pt idx="28">
                  <c:v>3</c:v>
                </c:pt>
              </c:numCache>
            </c:numRef>
          </c:yVal>
          <c:bubbleSize>
            <c:numRef>
              <c:f>'What didn’t work'!$F$2:$F$30</c:f>
              <c:numCache>
                <c:formatCode>General</c:formatCode>
                <c:ptCount val="29"/>
                <c:pt idx="0">
                  <c:v>10</c:v>
                </c:pt>
                <c:pt idx="1">
                  <c:v>8</c:v>
                </c:pt>
                <c:pt idx="2">
                  <c:v>7</c:v>
                </c:pt>
                <c:pt idx="3">
                  <c:v>7</c:v>
                </c:pt>
                <c:pt idx="4">
                  <c:v>9</c:v>
                </c:pt>
                <c:pt idx="5">
                  <c:v>8</c:v>
                </c:pt>
                <c:pt idx="6">
                  <c:v>8</c:v>
                </c:pt>
                <c:pt idx="7">
                  <c:v>5</c:v>
                </c:pt>
                <c:pt idx="8">
                  <c:v>9</c:v>
                </c:pt>
                <c:pt idx="9">
                  <c:v>8</c:v>
                </c:pt>
                <c:pt idx="10">
                  <c:v>6</c:v>
                </c:pt>
                <c:pt idx="11">
                  <c:v>6</c:v>
                </c:pt>
                <c:pt idx="12">
                  <c:v>6</c:v>
                </c:pt>
                <c:pt idx="13">
                  <c:v>5</c:v>
                </c:pt>
                <c:pt idx="14">
                  <c:v>8</c:v>
                </c:pt>
                <c:pt idx="15">
                  <c:v>9</c:v>
                </c:pt>
                <c:pt idx="16">
                  <c:v>6</c:v>
                </c:pt>
                <c:pt idx="17">
                  <c:v>6</c:v>
                </c:pt>
                <c:pt idx="18">
                  <c:v>8</c:v>
                </c:pt>
                <c:pt idx="19">
                  <c:v>7</c:v>
                </c:pt>
                <c:pt idx="20">
                  <c:v>7</c:v>
                </c:pt>
                <c:pt idx="21">
                  <c:v>6</c:v>
                </c:pt>
                <c:pt idx="23">
                  <c:v>8</c:v>
                </c:pt>
                <c:pt idx="24">
                  <c:v>8</c:v>
                </c:pt>
                <c:pt idx="25">
                  <c:v>7</c:v>
                </c:pt>
                <c:pt idx="26">
                  <c:v>7</c:v>
                </c:pt>
                <c:pt idx="27">
                  <c:v>8</c:v>
                </c:pt>
                <c:pt idx="28">
                  <c:v>7</c:v>
                </c:pt>
              </c:numCache>
            </c:numRef>
          </c:bubbleSize>
          <c:bubble3D val="0"/>
          <c:extLst>
            <c:ext xmlns:c15="http://schemas.microsoft.com/office/drawing/2012/chart" uri="{02D57815-91ED-43cb-92C2-25804820EDAC}">
              <c15:datalabelsRange>
                <c15:f>'What didn’t work'!$A$2:$A$30</c15:f>
                <c15:dlblRangeCache>
                  <c:ptCount val="29"/>
                  <c:pt idx="0">
                    <c:v>A</c:v>
                  </c:pt>
                  <c:pt idx="1">
                    <c:v>B</c:v>
                  </c:pt>
                  <c:pt idx="2">
                    <c:v>C1</c:v>
                  </c:pt>
                  <c:pt idx="3">
                    <c:v>C2</c:v>
                  </c:pt>
                  <c:pt idx="4">
                    <c:v>D</c:v>
                  </c:pt>
                  <c:pt idx="5">
                    <c:v>E</c:v>
                  </c:pt>
                  <c:pt idx="6">
                    <c:v>F</c:v>
                  </c:pt>
                  <c:pt idx="7">
                    <c:v>G</c:v>
                  </c:pt>
                  <c:pt idx="8">
                    <c:v>H</c:v>
                  </c:pt>
                  <c:pt idx="9">
                    <c:v>I</c:v>
                  </c:pt>
                  <c:pt idx="10">
                    <c:v>J</c:v>
                  </c:pt>
                  <c:pt idx="11">
                    <c:v>K</c:v>
                  </c:pt>
                  <c:pt idx="12">
                    <c:v>L</c:v>
                  </c:pt>
                  <c:pt idx="13">
                    <c:v>M</c:v>
                  </c:pt>
                  <c:pt idx="14">
                    <c:v>N</c:v>
                  </c:pt>
                  <c:pt idx="15">
                    <c:v>O</c:v>
                  </c:pt>
                  <c:pt idx="16">
                    <c:v>P</c:v>
                  </c:pt>
                  <c:pt idx="17">
                    <c:v>Q</c:v>
                  </c:pt>
                  <c:pt idx="18">
                    <c:v>R</c:v>
                  </c:pt>
                  <c:pt idx="19">
                    <c:v>S1</c:v>
                  </c:pt>
                  <c:pt idx="20">
                    <c:v>S2</c:v>
                  </c:pt>
                  <c:pt idx="21">
                    <c:v>T</c:v>
                  </c:pt>
                  <c:pt idx="22">
                    <c:v>U</c:v>
                  </c:pt>
                  <c:pt idx="23">
                    <c:v>V</c:v>
                  </c:pt>
                  <c:pt idx="24">
                    <c:v>W</c:v>
                  </c:pt>
                  <c:pt idx="25">
                    <c:v>X</c:v>
                  </c:pt>
                  <c:pt idx="26">
                    <c:v>Y</c:v>
                  </c:pt>
                  <c:pt idx="27">
                    <c:v>Z</c:v>
                  </c:pt>
                  <c:pt idx="28">
                    <c:v>AA</c:v>
                  </c:pt>
                </c15:dlblRangeCache>
              </c15:datalabelsRange>
            </c:ext>
            <c:ext xmlns:c16="http://schemas.microsoft.com/office/drawing/2014/chart" uri="{C3380CC4-5D6E-409C-BE32-E72D297353CC}">
              <c16:uniqueId val="{0000001D-D33D-C546-A324-94232166716C}"/>
            </c:ext>
          </c:extLst>
        </c:ser>
        <c:dLbls>
          <c:showLegendKey val="0"/>
          <c:showVal val="0"/>
          <c:showCatName val="0"/>
          <c:showSerName val="0"/>
          <c:showPercent val="0"/>
          <c:showBubbleSize val="0"/>
        </c:dLbls>
        <c:bubbleScale val="100"/>
        <c:showNegBubbles val="0"/>
        <c:axId val="189351232"/>
        <c:axId val="228521088"/>
      </c:bubbleChart>
      <c:valAx>
        <c:axId val="1893512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en-GB" sz="1200" b="1"/>
                  <a:t>Criticality (Low to High)</a:t>
                </a:r>
              </a:p>
            </c:rich>
          </c:tx>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8521088"/>
        <c:crosses val="autoZero"/>
        <c:crossBetween val="midCat"/>
      </c:valAx>
      <c:valAx>
        <c:axId val="228521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sz="1200" b="1" i="0" u="none" strike="noStrike" kern="1200" baseline="0">
                    <a:solidFill>
                      <a:sysClr val="windowText" lastClr="000000">
                        <a:lumMod val="65000"/>
                        <a:lumOff val="35000"/>
                      </a:sysClr>
                    </a:solidFill>
                  </a:rPr>
                  <a:t>Time (1=Later;10=Now)</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351232"/>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1"/>
              <a:t>What didn't work</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What didn't work</c:v>
          </c:tx>
          <c:spPr>
            <a:ln w="25400" cap="rnd">
              <a:noFill/>
              <a:round/>
            </a:ln>
            <a:effectLst/>
          </c:spPr>
          <c:marker>
            <c:symbol val="circle"/>
            <c:size val="5"/>
            <c:spPr>
              <a:solidFill>
                <a:schemeClr val="accent1"/>
              </a:solidFill>
              <a:ln w="9525">
                <a:solidFill>
                  <a:schemeClr val="accent1"/>
                </a:solidFill>
              </a:ln>
              <a:effectLst/>
            </c:spPr>
          </c:marker>
          <c:dLbls>
            <c:dLbl>
              <c:idx val="0"/>
              <c:tx>
                <c:rich>
                  <a:bodyPr/>
                  <a:lstStyle/>
                  <a:p>
                    <a:fld id="{037BB7AF-3235-48A5-A12C-C9C763D57BF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A87-9E47-8DE1-1253E000DE72}"/>
                </c:ext>
              </c:extLst>
            </c:dLbl>
            <c:dLbl>
              <c:idx val="1"/>
              <c:tx>
                <c:rich>
                  <a:bodyPr/>
                  <a:lstStyle/>
                  <a:p>
                    <a:fld id="{902A9BCE-55DB-499A-8FEF-978A9942308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6A87-9E47-8DE1-1253E000DE72}"/>
                </c:ext>
              </c:extLst>
            </c:dLbl>
            <c:dLbl>
              <c:idx val="2"/>
              <c:tx>
                <c:rich>
                  <a:bodyPr/>
                  <a:lstStyle/>
                  <a:p>
                    <a:fld id="{437A05EE-0A7E-403D-8397-62C885E6659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6A87-9E47-8DE1-1253E000DE72}"/>
                </c:ext>
              </c:extLst>
            </c:dLbl>
            <c:dLbl>
              <c:idx val="3"/>
              <c:layout>
                <c:manualLayout>
                  <c:x val="-2.8495102404274265E-2"/>
                  <c:y val="-3.4108527131783056E-2"/>
                </c:manualLayout>
              </c:layout>
              <c:tx>
                <c:rich>
                  <a:bodyPr/>
                  <a:lstStyle/>
                  <a:p>
                    <a:fld id="{B277D952-67D8-4B2A-94D2-BF240C813E1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6A87-9E47-8DE1-1253E000DE72}"/>
                </c:ext>
              </c:extLst>
            </c:dLbl>
            <c:dLbl>
              <c:idx val="4"/>
              <c:tx>
                <c:rich>
                  <a:bodyPr/>
                  <a:lstStyle/>
                  <a:p>
                    <a:fld id="{52ED7A81-13D6-4E8C-85A3-BB417AAC52B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6A87-9E47-8DE1-1253E000DE72}"/>
                </c:ext>
              </c:extLst>
            </c:dLbl>
            <c:dLbl>
              <c:idx val="5"/>
              <c:layout>
                <c:manualLayout>
                  <c:x val="-1.3060104397185246E-16"/>
                  <c:y val="-2.4806201550387597E-2"/>
                </c:manualLayout>
              </c:layout>
              <c:tx>
                <c:rich>
                  <a:bodyPr/>
                  <a:lstStyle/>
                  <a:p>
                    <a:fld id="{45DDD1F4-A999-44BB-9B6C-84E61D7BB1C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6A87-9E47-8DE1-1253E000DE72}"/>
                </c:ext>
              </c:extLst>
            </c:dLbl>
            <c:dLbl>
              <c:idx val="6"/>
              <c:tx>
                <c:rich>
                  <a:bodyPr/>
                  <a:lstStyle/>
                  <a:p>
                    <a:fld id="{5F6B50C1-CFDD-4038-853E-B13EA48177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6A87-9E47-8DE1-1253E000DE72}"/>
                </c:ext>
              </c:extLst>
            </c:dLbl>
            <c:dLbl>
              <c:idx val="7"/>
              <c:tx>
                <c:rich>
                  <a:bodyPr/>
                  <a:lstStyle/>
                  <a:p>
                    <a:fld id="{BF10AEBD-65DD-4231-BED4-4971F0C5B79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6A87-9E47-8DE1-1253E000DE72}"/>
                </c:ext>
              </c:extLst>
            </c:dLbl>
            <c:dLbl>
              <c:idx val="8"/>
              <c:tx>
                <c:rich>
                  <a:bodyPr/>
                  <a:lstStyle/>
                  <a:p>
                    <a:fld id="{7DF80F9B-0E3E-4C25-BCF4-D503BA07CA3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6A87-9E47-8DE1-1253E000DE72}"/>
                </c:ext>
              </c:extLst>
            </c:dLbl>
            <c:dLbl>
              <c:idx val="9"/>
              <c:tx>
                <c:rich>
                  <a:bodyPr/>
                  <a:lstStyle/>
                  <a:p>
                    <a:fld id="{AB13AD12-1631-4DBC-81C9-17FABA3265E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6A87-9E47-8DE1-1253E000DE72}"/>
                </c:ext>
              </c:extLst>
            </c:dLbl>
            <c:dLbl>
              <c:idx val="10"/>
              <c:layout>
                <c:manualLayout>
                  <c:x val="-3.9180765805877177E-2"/>
                  <c:y val="1.8604651162790583E-2"/>
                </c:manualLayout>
              </c:layout>
              <c:tx>
                <c:rich>
                  <a:bodyPr/>
                  <a:lstStyle/>
                  <a:p>
                    <a:fld id="{773960A8-8C85-4A1D-9A22-BFCDD024278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6A87-9E47-8DE1-1253E000DE72}"/>
                </c:ext>
              </c:extLst>
            </c:dLbl>
            <c:dLbl>
              <c:idx val="11"/>
              <c:tx>
                <c:rich>
                  <a:bodyPr/>
                  <a:lstStyle/>
                  <a:p>
                    <a:fld id="{07B39F4C-CCA1-430E-B50A-7B49AF89EEE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6A87-9E47-8DE1-1253E000DE72}"/>
                </c:ext>
              </c:extLst>
            </c:dLbl>
            <c:dLbl>
              <c:idx val="12"/>
              <c:layout>
                <c:manualLayout>
                  <c:x val="-5.3428317008014248E-3"/>
                  <c:y val="5.2713178294573643E-2"/>
                </c:manualLayout>
              </c:layout>
              <c:tx>
                <c:rich>
                  <a:bodyPr/>
                  <a:lstStyle/>
                  <a:p>
                    <a:fld id="{65148DB2-0CFC-45AF-881F-60797D42ED3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6A87-9E47-8DE1-1253E000DE72}"/>
                </c:ext>
              </c:extLst>
            </c:dLbl>
            <c:dLbl>
              <c:idx val="13"/>
              <c:tx>
                <c:rich>
                  <a:bodyPr/>
                  <a:lstStyle/>
                  <a:p>
                    <a:fld id="{149ECA81-4222-4E9B-993C-A6BC50CF653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6A87-9E47-8DE1-1253E000DE72}"/>
                </c:ext>
              </c:extLst>
            </c:dLbl>
            <c:dLbl>
              <c:idx val="14"/>
              <c:tx>
                <c:rich>
                  <a:bodyPr/>
                  <a:lstStyle/>
                  <a:p>
                    <a:fld id="{C8F3F812-9D13-4718-BB6E-A63BEEA079C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6A87-9E47-8DE1-1253E000DE72}"/>
                </c:ext>
              </c:extLst>
            </c:dLbl>
            <c:dLbl>
              <c:idx val="15"/>
              <c:tx>
                <c:rich>
                  <a:bodyPr/>
                  <a:lstStyle/>
                  <a:p>
                    <a:fld id="{F3547D5C-A3E5-4E87-B209-2496210EDD7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6A87-9E47-8DE1-1253E000DE72}"/>
                </c:ext>
              </c:extLst>
            </c:dLbl>
            <c:dLbl>
              <c:idx val="16"/>
              <c:layout>
                <c:manualLayout>
                  <c:x val="2.3152270703472842E-2"/>
                  <c:y val="3.1007751937984496E-3"/>
                </c:manualLayout>
              </c:layout>
              <c:tx>
                <c:rich>
                  <a:bodyPr/>
                  <a:lstStyle/>
                  <a:p>
                    <a:fld id="{2ED7378D-F4E8-4D77-A3D0-CC56BCD5F39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6A87-9E47-8DE1-1253E000DE72}"/>
                </c:ext>
              </c:extLst>
            </c:dLbl>
            <c:dLbl>
              <c:idx val="17"/>
              <c:tx>
                <c:rich>
                  <a:bodyPr/>
                  <a:lstStyle/>
                  <a:p>
                    <a:fld id="{21311A54-047E-4853-A50D-4879A982F2B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6A87-9E47-8DE1-1253E000DE72}"/>
                </c:ext>
              </c:extLst>
            </c:dLbl>
            <c:dLbl>
              <c:idx val="18"/>
              <c:tx>
                <c:rich>
                  <a:bodyPr/>
                  <a:lstStyle/>
                  <a:p>
                    <a:fld id="{655309F0-C758-4535-BBFC-2518DC7C127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6A87-9E47-8DE1-1253E000DE72}"/>
                </c:ext>
              </c:extLst>
            </c:dLbl>
            <c:dLbl>
              <c:idx val="19"/>
              <c:layout>
                <c:manualLayout>
                  <c:x val="2.6714158504007122E-2"/>
                  <c:y val="3.1007751937983359E-3"/>
                </c:manualLayout>
              </c:layout>
              <c:tx>
                <c:rich>
                  <a:bodyPr/>
                  <a:lstStyle/>
                  <a:p>
                    <a:fld id="{C58FDDCF-E856-45A9-AA5E-22805707687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6A87-9E47-8DE1-1253E000DE72}"/>
                </c:ext>
              </c:extLst>
            </c:dLbl>
            <c:dLbl>
              <c:idx val="20"/>
              <c:tx>
                <c:rich>
                  <a:bodyPr/>
                  <a:lstStyle/>
                  <a:p>
                    <a:fld id="{565C145B-CB1A-4D68-A8B8-8747B2BE517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6A87-9E47-8DE1-1253E000DE72}"/>
                </c:ext>
              </c:extLst>
            </c:dLbl>
            <c:dLbl>
              <c:idx val="21"/>
              <c:tx>
                <c:rich>
                  <a:bodyPr/>
                  <a:lstStyle/>
                  <a:p>
                    <a:fld id="{914C30E0-7B03-4C64-96C6-438FEC801DD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6A87-9E47-8DE1-1253E000DE72}"/>
                </c:ext>
              </c:extLst>
            </c:dLbl>
            <c:dLbl>
              <c:idx val="2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6A87-9E47-8DE1-1253E000DE72}"/>
                </c:ext>
              </c:extLst>
            </c:dLbl>
            <c:dLbl>
              <c:idx val="23"/>
              <c:layout>
                <c:manualLayout>
                  <c:x val="1.7809439002671415E-3"/>
                  <c:y val="4.6511627906976633E-2"/>
                </c:manualLayout>
              </c:layout>
              <c:tx>
                <c:rich>
                  <a:bodyPr/>
                  <a:lstStyle/>
                  <a:p>
                    <a:fld id="{FCB46DBF-E895-4521-BC69-FD7D8402D8A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6A87-9E47-8DE1-1253E000DE72}"/>
                </c:ext>
              </c:extLst>
            </c:dLbl>
            <c:dLbl>
              <c:idx val="24"/>
              <c:tx>
                <c:rich>
                  <a:bodyPr/>
                  <a:lstStyle/>
                  <a:p>
                    <a:fld id="{5CA72097-F35D-454E-886C-8D6BAC3901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6A87-9E47-8DE1-1253E000DE72}"/>
                </c:ext>
              </c:extLst>
            </c:dLbl>
            <c:dLbl>
              <c:idx val="25"/>
              <c:tx>
                <c:rich>
                  <a:bodyPr/>
                  <a:lstStyle/>
                  <a:p>
                    <a:fld id="{B7128653-4F02-4C97-8F39-BC20850D3EA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6A87-9E47-8DE1-1253E000DE72}"/>
                </c:ext>
              </c:extLst>
            </c:dLbl>
            <c:dLbl>
              <c:idx val="26"/>
              <c:tx>
                <c:rich>
                  <a:bodyPr/>
                  <a:lstStyle/>
                  <a:p>
                    <a:fld id="{5E483F20-331B-4C54-87E8-97AD1A64462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6A87-9E47-8DE1-1253E000DE72}"/>
                </c:ext>
              </c:extLst>
            </c:dLbl>
            <c:dLbl>
              <c:idx val="27"/>
              <c:layout>
                <c:manualLayout>
                  <c:x val="2.1371326803205699E-2"/>
                  <c:y val="3.1007751937984496E-3"/>
                </c:manualLayout>
              </c:layout>
              <c:tx>
                <c:rich>
                  <a:bodyPr/>
                  <a:lstStyle/>
                  <a:p>
                    <a:fld id="{0D83B3EB-8405-4651-A673-FC1D6F18442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6A87-9E47-8DE1-1253E000DE72}"/>
                </c:ext>
              </c:extLst>
            </c:dLbl>
            <c:dLbl>
              <c:idx val="28"/>
              <c:layout>
                <c:manualLayout>
                  <c:x val="2.4933214603739984E-2"/>
                  <c:y val="0"/>
                </c:manualLayout>
              </c:layout>
              <c:tx>
                <c:rich>
                  <a:bodyPr/>
                  <a:lstStyle/>
                  <a:p>
                    <a:fld id="{DE315B06-6963-4757-95C5-B2ECEF08D73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6A87-9E47-8DE1-1253E000DE72}"/>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'What didn’t work'!$F$2:$F$30</c:f>
              <c:numCache>
                <c:formatCode>General</c:formatCode>
                <c:ptCount val="29"/>
                <c:pt idx="0">
                  <c:v>10</c:v>
                </c:pt>
                <c:pt idx="1">
                  <c:v>8</c:v>
                </c:pt>
                <c:pt idx="2">
                  <c:v>7</c:v>
                </c:pt>
                <c:pt idx="3">
                  <c:v>7</c:v>
                </c:pt>
                <c:pt idx="4">
                  <c:v>9</c:v>
                </c:pt>
                <c:pt idx="5">
                  <c:v>8</c:v>
                </c:pt>
                <c:pt idx="6">
                  <c:v>8</c:v>
                </c:pt>
                <c:pt idx="7">
                  <c:v>5</c:v>
                </c:pt>
                <c:pt idx="8">
                  <c:v>9</c:v>
                </c:pt>
                <c:pt idx="9">
                  <c:v>8</c:v>
                </c:pt>
                <c:pt idx="10">
                  <c:v>6</c:v>
                </c:pt>
                <c:pt idx="11">
                  <c:v>6</c:v>
                </c:pt>
                <c:pt idx="12">
                  <c:v>6</c:v>
                </c:pt>
                <c:pt idx="13">
                  <c:v>5</c:v>
                </c:pt>
                <c:pt idx="14">
                  <c:v>8</c:v>
                </c:pt>
                <c:pt idx="15">
                  <c:v>9</c:v>
                </c:pt>
                <c:pt idx="16">
                  <c:v>6</c:v>
                </c:pt>
                <c:pt idx="17">
                  <c:v>6</c:v>
                </c:pt>
                <c:pt idx="18">
                  <c:v>8</c:v>
                </c:pt>
                <c:pt idx="19">
                  <c:v>7</c:v>
                </c:pt>
                <c:pt idx="20">
                  <c:v>7</c:v>
                </c:pt>
                <c:pt idx="21">
                  <c:v>6</c:v>
                </c:pt>
                <c:pt idx="23">
                  <c:v>8</c:v>
                </c:pt>
                <c:pt idx="24">
                  <c:v>8</c:v>
                </c:pt>
                <c:pt idx="25">
                  <c:v>7</c:v>
                </c:pt>
                <c:pt idx="26">
                  <c:v>7</c:v>
                </c:pt>
                <c:pt idx="27">
                  <c:v>8</c:v>
                </c:pt>
                <c:pt idx="28">
                  <c:v>7</c:v>
                </c:pt>
              </c:numCache>
            </c:numRef>
          </c:xVal>
          <c:yVal>
            <c:numRef>
              <c:f>'What didn’t work'!$E$2:$E$30</c:f>
              <c:numCache>
                <c:formatCode>General</c:formatCode>
                <c:ptCount val="29"/>
                <c:pt idx="0">
                  <c:v>8</c:v>
                </c:pt>
                <c:pt idx="1">
                  <c:v>10</c:v>
                </c:pt>
                <c:pt idx="2">
                  <c:v>5</c:v>
                </c:pt>
                <c:pt idx="3">
                  <c:v>5</c:v>
                </c:pt>
                <c:pt idx="4">
                  <c:v>10</c:v>
                </c:pt>
                <c:pt idx="5">
                  <c:v>2</c:v>
                </c:pt>
                <c:pt idx="6">
                  <c:v>5</c:v>
                </c:pt>
                <c:pt idx="7">
                  <c:v>10</c:v>
                </c:pt>
                <c:pt idx="8">
                  <c:v>2</c:v>
                </c:pt>
                <c:pt idx="9">
                  <c:v>5</c:v>
                </c:pt>
                <c:pt idx="10">
                  <c:v>2</c:v>
                </c:pt>
                <c:pt idx="11">
                  <c:v>2</c:v>
                </c:pt>
                <c:pt idx="12">
                  <c:v>2</c:v>
                </c:pt>
                <c:pt idx="13">
                  <c:v>3</c:v>
                </c:pt>
                <c:pt idx="14">
                  <c:v>6</c:v>
                </c:pt>
                <c:pt idx="15">
                  <c:v>5</c:v>
                </c:pt>
                <c:pt idx="16">
                  <c:v>2</c:v>
                </c:pt>
                <c:pt idx="17">
                  <c:v>8</c:v>
                </c:pt>
                <c:pt idx="18">
                  <c:v>8</c:v>
                </c:pt>
                <c:pt idx="19">
                  <c:v>4</c:v>
                </c:pt>
                <c:pt idx="20">
                  <c:v>4</c:v>
                </c:pt>
                <c:pt idx="21">
                  <c:v>3</c:v>
                </c:pt>
                <c:pt idx="23">
                  <c:v>2</c:v>
                </c:pt>
                <c:pt idx="24">
                  <c:v>2</c:v>
                </c:pt>
                <c:pt idx="25">
                  <c:v>8</c:v>
                </c:pt>
                <c:pt idx="26">
                  <c:v>3</c:v>
                </c:pt>
                <c:pt idx="27">
                  <c:v>8</c:v>
                </c:pt>
                <c:pt idx="28">
                  <c:v>3</c:v>
                </c:pt>
              </c:numCache>
            </c:numRef>
          </c:yVal>
          <c:smooth val="0"/>
          <c:extLst>
            <c:ext xmlns:c15="http://schemas.microsoft.com/office/drawing/2012/chart" uri="{02D57815-91ED-43cb-92C2-25804820EDAC}">
              <c15:datalabelsRange>
                <c15:f>'What didn’t work'!$A$2:$A$30</c15:f>
                <c15:dlblRangeCache>
                  <c:ptCount val="29"/>
                  <c:pt idx="0">
                    <c:v>A</c:v>
                  </c:pt>
                  <c:pt idx="1">
                    <c:v>B</c:v>
                  </c:pt>
                  <c:pt idx="2">
                    <c:v>C1</c:v>
                  </c:pt>
                  <c:pt idx="3">
                    <c:v>C2</c:v>
                  </c:pt>
                  <c:pt idx="4">
                    <c:v>D</c:v>
                  </c:pt>
                  <c:pt idx="5">
                    <c:v>E</c:v>
                  </c:pt>
                  <c:pt idx="6">
                    <c:v>F</c:v>
                  </c:pt>
                  <c:pt idx="7">
                    <c:v>G</c:v>
                  </c:pt>
                  <c:pt idx="8">
                    <c:v>H</c:v>
                  </c:pt>
                  <c:pt idx="9">
                    <c:v>I</c:v>
                  </c:pt>
                  <c:pt idx="10">
                    <c:v>J</c:v>
                  </c:pt>
                  <c:pt idx="11">
                    <c:v>K</c:v>
                  </c:pt>
                  <c:pt idx="12">
                    <c:v>L</c:v>
                  </c:pt>
                  <c:pt idx="13">
                    <c:v>M</c:v>
                  </c:pt>
                  <c:pt idx="14">
                    <c:v>N</c:v>
                  </c:pt>
                  <c:pt idx="15">
                    <c:v>O</c:v>
                  </c:pt>
                  <c:pt idx="16">
                    <c:v>P</c:v>
                  </c:pt>
                  <c:pt idx="17">
                    <c:v>Q</c:v>
                  </c:pt>
                  <c:pt idx="18">
                    <c:v>R</c:v>
                  </c:pt>
                  <c:pt idx="19">
                    <c:v>S1</c:v>
                  </c:pt>
                  <c:pt idx="20">
                    <c:v>S2</c:v>
                  </c:pt>
                  <c:pt idx="21">
                    <c:v>T</c:v>
                  </c:pt>
                  <c:pt idx="22">
                    <c:v>U</c:v>
                  </c:pt>
                  <c:pt idx="23">
                    <c:v>V</c:v>
                  </c:pt>
                  <c:pt idx="24">
                    <c:v>W</c:v>
                  </c:pt>
                  <c:pt idx="25">
                    <c:v>X</c:v>
                  </c:pt>
                  <c:pt idx="26">
                    <c:v>Y</c:v>
                  </c:pt>
                  <c:pt idx="27">
                    <c:v>Z</c:v>
                  </c:pt>
                  <c:pt idx="28">
                    <c:v>AA</c:v>
                  </c:pt>
                </c15:dlblRangeCache>
              </c15:datalabelsRange>
            </c:ext>
            <c:ext xmlns:c16="http://schemas.microsoft.com/office/drawing/2014/chart" uri="{C3380CC4-5D6E-409C-BE32-E72D297353CC}">
              <c16:uniqueId val="{0000001D-6A87-9E47-8DE1-1253E000DE72}"/>
            </c:ext>
          </c:extLst>
        </c:ser>
        <c:dLbls>
          <c:showLegendKey val="0"/>
          <c:showVal val="0"/>
          <c:showCatName val="0"/>
          <c:showSerName val="0"/>
          <c:showPercent val="0"/>
          <c:showBubbleSize val="0"/>
        </c:dLbls>
        <c:axId val="184836416"/>
        <c:axId val="184843136"/>
      </c:scatterChart>
      <c:valAx>
        <c:axId val="1848364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sz="1200" b="1"/>
                  <a:t>Value (Low to high)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843136"/>
        <c:crosses val="autoZero"/>
        <c:crossBetween val="midCat"/>
      </c:valAx>
      <c:valAx>
        <c:axId val="1848431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sz="1200" b="1"/>
                  <a:t>Time (Now to Later)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8364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a:t>Suggestions (Value $)</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0"/>
          <c:order val="0"/>
          <c:tx>
            <c:strRef>
              <c:f>Suggestions!$B$2</c:f>
              <c:strCache>
                <c:ptCount val="1"/>
                <c:pt idx="0">
                  <c:v>Suggestions</c:v>
                </c:pt>
              </c:strCache>
            </c:strRef>
          </c:tx>
          <c:spPr>
            <a:noFill/>
            <a:ln w="3175">
              <a:solidFill>
                <a:sysClr val="windowText" lastClr="000000"/>
              </a:solidFill>
            </a:ln>
            <a:effectLst/>
          </c:spPr>
          <c:invertIfNegative val="0"/>
          <c:dLbls>
            <c:dLbl>
              <c:idx val="0"/>
              <c:tx>
                <c:rich>
                  <a:bodyPr/>
                  <a:lstStyle/>
                  <a:p>
                    <a:fld id="{1F744926-CF29-45D9-898F-BB375DE360B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3098-204B-9503-B30482DBFB78}"/>
                </c:ext>
              </c:extLst>
            </c:dLbl>
            <c:dLbl>
              <c:idx val="1"/>
              <c:tx>
                <c:rich>
                  <a:bodyPr/>
                  <a:lstStyle/>
                  <a:p>
                    <a:fld id="{94991921-6567-4482-BAA6-38EC5862A7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3098-204B-9503-B30482DBFB78}"/>
                </c:ext>
              </c:extLst>
            </c:dLbl>
            <c:dLbl>
              <c:idx val="2"/>
              <c:tx>
                <c:rich>
                  <a:bodyPr/>
                  <a:lstStyle/>
                  <a:p>
                    <a:fld id="{56DAF46E-2AAA-4FC4-9008-39C90BB7A4D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3098-204B-9503-B30482DBFB78}"/>
                </c:ext>
              </c:extLst>
            </c:dLbl>
            <c:dLbl>
              <c:idx val="3"/>
              <c:tx>
                <c:rich>
                  <a:bodyPr/>
                  <a:lstStyle/>
                  <a:p>
                    <a:fld id="{341969E9-34B0-4110-9DCB-BD12011DAC2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3098-204B-9503-B30482DBFB78}"/>
                </c:ext>
              </c:extLst>
            </c:dLbl>
            <c:dLbl>
              <c:idx val="4"/>
              <c:tx>
                <c:rich>
                  <a:bodyPr/>
                  <a:lstStyle/>
                  <a:p>
                    <a:fld id="{1347CF82-F322-4C85-B119-E781808F111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3098-204B-9503-B30482DBFB78}"/>
                </c:ext>
              </c:extLst>
            </c:dLbl>
            <c:dLbl>
              <c:idx val="5"/>
              <c:tx>
                <c:rich>
                  <a:bodyPr/>
                  <a:lstStyle/>
                  <a:p>
                    <a:fld id="{F9DF4A40-F944-4D10-88DD-4832A881CE7B}"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3098-204B-9503-B30482DBFB78}"/>
                </c:ext>
              </c:extLst>
            </c:dLbl>
            <c:dLbl>
              <c:idx val="6"/>
              <c:layout>
                <c:manualLayout>
                  <c:x val="-7.8448702761712313E-2"/>
                  <c:y val="-2.746623743401615E-2"/>
                </c:manualLayout>
              </c:layout>
              <c:tx>
                <c:rich>
                  <a:bodyPr/>
                  <a:lstStyle/>
                  <a:p>
                    <a:fld id="{515C46DB-D4C0-474D-B805-0F43E3AE7C67}"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3098-204B-9503-B30482DBFB78}"/>
                </c:ext>
              </c:extLst>
            </c:dLbl>
            <c:dLbl>
              <c:idx val="7"/>
              <c:tx>
                <c:rich>
                  <a:bodyPr/>
                  <a:lstStyle/>
                  <a:p>
                    <a:fld id="{8BEB3C1B-435B-4B6F-BF8F-56283D448FEE}"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3098-204B-9503-B30482DBFB78}"/>
                </c:ext>
              </c:extLst>
            </c:dLbl>
            <c:dLbl>
              <c:idx val="8"/>
              <c:layout>
                <c:manualLayout>
                  <c:x val="-7.0127610154925329E-2"/>
                  <c:y val="2.9297319929617226E-2"/>
                </c:manualLayout>
              </c:layout>
              <c:tx>
                <c:rich>
                  <a:bodyPr/>
                  <a:lstStyle/>
                  <a:p>
                    <a:fld id="{A7CE62EC-E01F-40CA-8A5E-B47926BDD532}"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3098-204B-9503-B30482DBFB78}"/>
                </c:ext>
              </c:extLst>
            </c:dLbl>
            <c:dLbl>
              <c:idx val="9"/>
              <c:layout>
                <c:manualLayout>
                  <c:x val="-7.0127610154925413E-2"/>
                  <c:y val="2.9297319929617226E-2"/>
                </c:manualLayout>
              </c:layout>
              <c:tx>
                <c:rich>
                  <a:bodyPr/>
                  <a:lstStyle/>
                  <a:p>
                    <a:fld id="{EBD3F575-D196-4A8D-AB33-E1225ECBD09B}"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3098-204B-9503-B30482DBFB78}"/>
                </c:ext>
              </c:extLst>
            </c:dLbl>
            <c:dLbl>
              <c:idx val="10"/>
              <c:tx>
                <c:rich>
                  <a:bodyPr/>
                  <a:lstStyle/>
                  <a:p>
                    <a:fld id="{79C811EF-6778-4481-A4F5-90C094C46B3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3098-204B-9503-B30482DBFB78}"/>
                </c:ext>
              </c:extLst>
            </c:dLbl>
            <c:dLbl>
              <c:idx val="11"/>
              <c:tx>
                <c:rich>
                  <a:bodyPr/>
                  <a:lstStyle/>
                  <a:p>
                    <a:fld id="{A949E419-E098-484F-9111-858F5E4C9B8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3098-204B-9503-B30482DBFB78}"/>
                </c:ext>
              </c:extLst>
            </c:dLbl>
            <c:dLbl>
              <c:idx val="12"/>
              <c:layout>
                <c:manualLayout>
                  <c:x val="-8.4445354537467029E-2"/>
                  <c:y val="2.8920520233476271E-2"/>
                </c:manualLayout>
              </c:layout>
              <c:tx>
                <c:rich>
                  <a:bodyPr/>
                  <a:lstStyle/>
                  <a:p>
                    <a:fld id="{7C9CFE23-8198-4FA1-A446-BC2BCA1488EF}"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3098-204B-9503-B30482DBFB78}"/>
                </c:ext>
              </c:extLst>
            </c:dLbl>
            <c:dLbl>
              <c:idx val="13"/>
              <c:tx>
                <c:rich>
                  <a:bodyPr/>
                  <a:lstStyle/>
                  <a:p>
                    <a:fld id="{8BB3AE9F-8AA3-482F-A3A3-D262C54890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3098-204B-9503-B30482DBFB78}"/>
                </c:ext>
              </c:extLst>
            </c:dLbl>
            <c:dLbl>
              <c:idx val="14"/>
              <c:tx>
                <c:rich>
                  <a:bodyPr/>
                  <a:lstStyle/>
                  <a:p>
                    <a:fld id="{98F91F06-2043-4089-8C5D-A3F2D0F4A3D1}"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3098-204B-9503-B30482DBFB78}"/>
                </c:ext>
              </c:extLst>
            </c:dLbl>
            <c:dLbl>
              <c:idx val="15"/>
              <c:tx>
                <c:rich>
                  <a:bodyPr/>
                  <a:lstStyle/>
                  <a:p>
                    <a:fld id="{9DD54B51-6B33-4FC8-AC6B-04887B14BF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3098-204B-9503-B30482DBFB78}"/>
                </c:ext>
              </c:extLst>
            </c:dLbl>
            <c:dLbl>
              <c:idx val="16"/>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3098-204B-9503-B30482DBFB78}"/>
                </c:ext>
              </c:extLst>
            </c:dLbl>
            <c:dLbl>
              <c:idx val="17"/>
              <c:tx>
                <c:rich>
                  <a:bodyPr/>
                  <a:lstStyle/>
                  <a:p>
                    <a:fld id="{8D651DD7-FDC1-499E-AAF0-51BFC7E84FF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3098-204B-9503-B30482DBFB78}"/>
                </c:ext>
              </c:extLst>
            </c:dLbl>
            <c:dLbl>
              <c:idx val="18"/>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3098-204B-9503-B30482DBFB78}"/>
                </c:ext>
              </c:extLst>
            </c:dLbl>
            <c:dLbl>
              <c:idx val="19"/>
              <c:tx>
                <c:rich>
                  <a:bodyPr/>
                  <a:lstStyle/>
                  <a:p>
                    <a:fld id="{30CBAC92-00A3-4BE1-9B3E-4DDE6C77660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3098-204B-9503-B30482DBFB78}"/>
                </c:ext>
              </c:extLst>
            </c:dLbl>
            <c:dLbl>
              <c:idx val="20"/>
              <c:tx>
                <c:rich>
                  <a:bodyPr/>
                  <a:lstStyle/>
                  <a:p>
                    <a:fld id="{AB69D641-F7C3-46D0-970A-1C6FEAB47690}"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3098-204B-9503-B30482DBFB78}"/>
                </c:ext>
              </c:extLst>
            </c:dLbl>
            <c:dLbl>
              <c:idx val="21"/>
              <c:tx>
                <c:rich>
                  <a:bodyPr/>
                  <a:lstStyle/>
                  <a:p>
                    <a:fld id="{A8D89580-16C5-4FA5-B5AA-DD7BBF205EB5}"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3098-204B-9503-B30482DBFB78}"/>
                </c:ext>
              </c:extLst>
            </c:dLbl>
            <c:dLbl>
              <c:idx val="22"/>
              <c:tx>
                <c:rich>
                  <a:bodyPr/>
                  <a:lstStyle/>
                  <a:p>
                    <a:fld id="{FAFB6B5E-B9FC-4D34-93A7-36C762A3963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3098-204B-9503-B30482DBFB78}"/>
                </c:ext>
              </c:extLst>
            </c:dLbl>
            <c:dLbl>
              <c:idx val="23"/>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3098-204B-9503-B30482DBFB78}"/>
                </c:ext>
              </c:extLst>
            </c:dLbl>
            <c:dLbl>
              <c:idx val="24"/>
              <c:tx>
                <c:rich>
                  <a:bodyPr/>
                  <a:lstStyle/>
                  <a:p>
                    <a:fld id="{34BED6B0-3AE3-4BBA-A9DA-42D7BE723FDA}"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3098-204B-9503-B30482DBFB78}"/>
                </c:ext>
              </c:extLst>
            </c:dLbl>
            <c:dLbl>
              <c:idx val="25"/>
              <c:tx>
                <c:rich>
                  <a:bodyPr/>
                  <a:lstStyle/>
                  <a:p>
                    <a:fld id="{954D30C2-5B6C-441D-A3A8-FA0933B3540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3098-204B-9503-B30482DBFB7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Suggestions!$E$4:$E$29</c:f>
              <c:numCache>
                <c:formatCode>General</c:formatCode>
                <c:ptCount val="26"/>
                <c:pt idx="0">
                  <c:v>10</c:v>
                </c:pt>
                <c:pt idx="1">
                  <c:v>7</c:v>
                </c:pt>
                <c:pt idx="2">
                  <c:v>8</c:v>
                </c:pt>
                <c:pt idx="3">
                  <c:v>8</c:v>
                </c:pt>
                <c:pt idx="4">
                  <c:v>10</c:v>
                </c:pt>
                <c:pt idx="5">
                  <c:v>9</c:v>
                </c:pt>
                <c:pt idx="6">
                  <c:v>7</c:v>
                </c:pt>
                <c:pt idx="7">
                  <c:v>7</c:v>
                </c:pt>
                <c:pt idx="8">
                  <c:v>7</c:v>
                </c:pt>
                <c:pt idx="9">
                  <c:v>8</c:v>
                </c:pt>
                <c:pt idx="10">
                  <c:v>9</c:v>
                </c:pt>
                <c:pt idx="11">
                  <c:v>6</c:v>
                </c:pt>
                <c:pt idx="12">
                  <c:v>6</c:v>
                </c:pt>
                <c:pt idx="13">
                  <c:v>6</c:v>
                </c:pt>
                <c:pt idx="14">
                  <c:v>6</c:v>
                </c:pt>
                <c:pt idx="15">
                  <c:v>7</c:v>
                </c:pt>
                <c:pt idx="17">
                  <c:v>3</c:v>
                </c:pt>
                <c:pt idx="19">
                  <c:v>8</c:v>
                </c:pt>
                <c:pt idx="20">
                  <c:v>3</c:v>
                </c:pt>
                <c:pt idx="21">
                  <c:v>5</c:v>
                </c:pt>
                <c:pt idx="22">
                  <c:v>2</c:v>
                </c:pt>
                <c:pt idx="24">
                  <c:v>10</c:v>
                </c:pt>
                <c:pt idx="25">
                  <c:v>10</c:v>
                </c:pt>
              </c:numCache>
            </c:numRef>
          </c:xVal>
          <c:yVal>
            <c:numRef>
              <c:f>Suggestions!$F$4:$F$29</c:f>
              <c:numCache>
                <c:formatCode>General</c:formatCode>
                <c:ptCount val="26"/>
                <c:pt idx="0">
                  <c:v>1</c:v>
                </c:pt>
                <c:pt idx="1">
                  <c:v>5</c:v>
                </c:pt>
                <c:pt idx="2">
                  <c:v>9</c:v>
                </c:pt>
                <c:pt idx="3">
                  <c:v>9</c:v>
                </c:pt>
                <c:pt idx="4">
                  <c:v>7</c:v>
                </c:pt>
                <c:pt idx="5">
                  <c:v>7</c:v>
                </c:pt>
                <c:pt idx="6">
                  <c:v>5</c:v>
                </c:pt>
                <c:pt idx="7">
                  <c:v>5</c:v>
                </c:pt>
                <c:pt idx="8">
                  <c:v>5</c:v>
                </c:pt>
                <c:pt idx="9">
                  <c:v>9</c:v>
                </c:pt>
                <c:pt idx="10">
                  <c:v>9</c:v>
                </c:pt>
                <c:pt idx="11">
                  <c:v>3</c:v>
                </c:pt>
                <c:pt idx="12">
                  <c:v>3</c:v>
                </c:pt>
                <c:pt idx="13">
                  <c:v>9</c:v>
                </c:pt>
                <c:pt idx="14">
                  <c:v>9</c:v>
                </c:pt>
                <c:pt idx="15">
                  <c:v>9</c:v>
                </c:pt>
                <c:pt idx="17">
                  <c:v>9</c:v>
                </c:pt>
                <c:pt idx="18">
                  <c:v>5</c:v>
                </c:pt>
                <c:pt idx="19">
                  <c:v>5</c:v>
                </c:pt>
                <c:pt idx="20">
                  <c:v>5</c:v>
                </c:pt>
                <c:pt idx="21">
                  <c:v>5</c:v>
                </c:pt>
                <c:pt idx="22">
                  <c:v>9</c:v>
                </c:pt>
                <c:pt idx="24">
                  <c:v>10</c:v>
                </c:pt>
                <c:pt idx="25">
                  <c:v>8</c:v>
                </c:pt>
              </c:numCache>
            </c:numRef>
          </c:yVal>
          <c:bubbleSize>
            <c:numRef>
              <c:f>Suggestions!$D$4:$D$29</c:f>
              <c:numCache>
                <c:formatCode>General</c:formatCode>
                <c:ptCount val="26"/>
                <c:pt idx="0">
                  <c:v>8</c:v>
                </c:pt>
                <c:pt idx="1">
                  <c:v>8</c:v>
                </c:pt>
                <c:pt idx="2">
                  <c:v>9</c:v>
                </c:pt>
                <c:pt idx="3">
                  <c:v>9</c:v>
                </c:pt>
                <c:pt idx="4">
                  <c:v>5</c:v>
                </c:pt>
                <c:pt idx="5">
                  <c:v>6</c:v>
                </c:pt>
                <c:pt idx="6">
                  <c:v>8</c:v>
                </c:pt>
                <c:pt idx="7">
                  <c:v>6</c:v>
                </c:pt>
                <c:pt idx="8">
                  <c:v>6</c:v>
                </c:pt>
                <c:pt idx="9">
                  <c:v>6</c:v>
                </c:pt>
                <c:pt idx="10">
                  <c:v>7</c:v>
                </c:pt>
                <c:pt idx="11">
                  <c:v>9</c:v>
                </c:pt>
                <c:pt idx="12">
                  <c:v>9</c:v>
                </c:pt>
                <c:pt idx="13">
                  <c:v>9</c:v>
                </c:pt>
                <c:pt idx="14">
                  <c:v>9</c:v>
                </c:pt>
                <c:pt idx="15">
                  <c:v>6</c:v>
                </c:pt>
                <c:pt idx="17">
                  <c:v>7</c:v>
                </c:pt>
                <c:pt idx="18">
                  <c:v>5</c:v>
                </c:pt>
                <c:pt idx="19">
                  <c:v>5</c:v>
                </c:pt>
                <c:pt idx="20">
                  <c:v>5</c:v>
                </c:pt>
                <c:pt idx="21">
                  <c:v>6</c:v>
                </c:pt>
                <c:pt idx="22">
                  <c:v>6</c:v>
                </c:pt>
                <c:pt idx="24">
                  <c:v>10</c:v>
                </c:pt>
                <c:pt idx="25">
                  <c:v>7</c:v>
                </c:pt>
              </c:numCache>
            </c:numRef>
          </c:bubbleSize>
          <c:bubble3D val="0"/>
          <c:extLst>
            <c:ext xmlns:c15="http://schemas.microsoft.com/office/drawing/2012/chart" uri="{02D57815-91ED-43cb-92C2-25804820EDAC}">
              <c15:datalabelsRange>
                <c15:f>Suggestions!$A$4:$A$29</c15:f>
                <c15:dlblRangeCache>
                  <c:ptCount val="26"/>
                  <c:pt idx="0">
                    <c:v>S1</c:v>
                  </c:pt>
                  <c:pt idx="1">
                    <c:v>S2</c:v>
                  </c:pt>
                  <c:pt idx="2">
                    <c:v>S3</c:v>
                  </c:pt>
                  <c:pt idx="3">
                    <c:v>S3</c:v>
                  </c:pt>
                  <c:pt idx="4">
                    <c:v>S4</c:v>
                  </c:pt>
                  <c:pt idx="5">
                    <c:v>S5</c:v>
                  </c:pt>
                  <c:pt idx="6">
                    <c:v>S6</c:v>
                  </c:pt>
                  <c:pt idx="7">
                    <c:v>S7</c:v>
                  </c:pt>
                  <c:pt idx="8">
                    <c:v>S7</c:v>
                  </c:pt>
                  <c:pt idx="9">
                    <c:v>S8</c:v>
                  </c:pt>
                  <c:pt idx="10">
                    <c:v>S9</c:v>
                  </c:pt>
                  <c:pt idx="11">
                    <c:v>S10</c:v>
                  </c:pt>
                  <c:pt idx="12">
                    <c:v>S11</c:v>
                  </c:pt>
                  <c:pt idx="13">
                    <c:v>S12</c:v>
                  </c:pt>
                  <c:pt idx="14">
                    <c:v>S12</c:v>
                  </c:pt>
                  <c:pt idx="15">
                    <c:v>S13</c:v>
                  </c:pt>
                  <c:pt idx="16">
                    <c:v>S14</c:v>
                  </c:pt>
                  <c:pt idx="17">
                    <c:v>S15</c:v>
                  </c:pt>
                  <c:pt idx="18">
                    <c:v>S16</c:v>
                  </c:pt>
                  <c:pt idx="19">
                    <c:v>S17</c:v>
                  </c:pt>
                  <c:pt idx="20">
                    <c:v>S18</c:v>
                  </c:pt>
                  <c:pt idx="21">
                    <c:v>S19</c:v>
                  </c:pt>
                  <c:pt idx="22">
                    <c:v>S20</c:v>
                  </c:pt>
                  <c:pt idx="23">
                    <c:v>S21</c:v>
                  </c:pt>
                  <c:pt idx="24">
                    <c:v>S22</c:v>
                  </c:pt>
                  <c:pt idx="25">
                    <c:v>S23</c:v>
                  </c:pt>
                </c15:dlblRangeCache>
              </c15:datalabelsRange>
            </c:ext>
            <c:ext xmlns:c16="http://schemas.microsoft.com/office/drawing/2014/chart" uri="{C3380CC4-5D6E-409C-BE32-E72D297353CC}">
              <c16:uniqueId val="{0000001A-3098-204B-9503-B30482DBFB78}"/>
            </c:ext>
          </c:extLst>
        </c:ser>
        <c:dLbls>
          <c:showLegendKey val="0"/>
          <c:showVal val="0"/>
          <c:showCatName val="0"/>
          <c:showSerName val="0"/>
          <c:showPercent val="0"/>
          <c:showBubbleSize val="0"/>
        </c:dLbls>
        <c:bubbleScale val="100"/>
        <c:showNegBubbles val="0"/>
        <c:axId val="189353920"/>
        <c:axId val="189469504"/>
      </c:bubbleChart>
      <c:valAx>
        <c:axId val="1893539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GB" sz="1600"/>
                  <a:t>∫Criticality (Low-High)</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469504"/>
        <c:crosses val="autoZero"/>
        <c:crossBetween val="midCat"/>
      </c:valAx>
      <c:valAx>
        <c:axId val="1894695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GB" sz="1600"/>
                  <a:t>∫Time (1=Later;10=Now)</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353920"/>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Optima"/>
              <a:ea typeface="+mn-ea"/>
              <a:cs typeface="+mn-cs"/>
            </a:defRPr>
          </a:pPr>
          <a:endParaRPr lang="en-US"/>
        </a:p>
      </c:txPr>
    </c:title>
    <c:autoTitleDeleted val="0"/>
    <c:plotArea>
      <c:layout/>
      <c:scatterChart>
        <c:scatterStyle val="lineMarker"/>
        <c:varyColors val="0"/>
        <c:ser>
          <c:idx val="0"/>
          <c:order val="0"/>
          <c:tx>
            <c:strRef>
              <c:f>Suggestions!$B$2</c:f>
              <c:strCache>
                <c:ptCount val="1"/>
                <c:pt idx="0">
                  <c:v>Suggestions</c:v>
                </c:pt>
              </c:strCache>
            </c:strRef>
          </c:tx>
          <c:spPr>
            <a:ln w="25400" cap="rnd">
              <a:noFill/>
              <a:round/>
            </a:ln>
            <a:effectLst/>
          </c:spPr>
          <c:marker>
            <c:symbol val="circle"/>
            <c:size val="5"/>
            <c:spPr>
              <a:solidFill>
                <a:schemeClr val="accent1"/>
              </a:solidFill>
              <a:ln w="9525">
                <a:solidFill>
                  <a:schemeClr val="accent1"/>
                </a:solidFill>
              </a:ln>
              <a:effectLst/>
            </c:spPr>
          </c:marker>
          <c:dLbls>
            <c:dLbl>
              <c:idx val="0"/>
              <c:tx>
                <c:rich>
                  <a:bodyPr/>
                  <a:lstStyle/>
                  <a:p>
                    <a:fld id="{ECFD0C0F-FCAA-4F8D-833A-C9955828007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C89-9440-B06F-FF4BAAB0F582}"/>
                </c:ext>
              </c:extLst>
            </c:dLbl>
            <c:dLbl>
              <c:idx val="1"/>
              <c:tx>
                <c:rich>
                  <a:bodyPr/>
                  <a:lstStyle/>
                  <a:p>
                    <a:fld id="{996ADE3C-BFDD-4653-95FB-BACB690A127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BC89-9440-B06F-FF4BAAB0F582}"/>
                </c:ext>
              </c:extLst>
            </c:dLbl>
            <c:dLbl>
              <c:idx val="2"/>
              <c:tx>
                <c:rich>
                  <a:bodyPr/>
                  <a:lstStyle/>
                  <a:p>
                    <a:fld id="{5D2FE954-D7D2-4318-880A-EF1F46CDDBC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BC89-9440-B06F-FF4BAAB0F582}"/>
                </c:ext>
              </c:extLst>
            </c:dLbl>
            <c:dLbl>
              <c:idx val="3"/>
              <c:tx>
                <c:rich>
                  <a:bodyPr/>
                  <a:lstStyle/>
                  <a:p>
                    <a:fld id="{12DC0F9F-5127-49AD-8CBE-1F0E98506A1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C89-9440-B06F-FF4BAAB0F582}"/>
                </c:ext>
              </c:extLst>
            </c:dLbl>
            <c:dLbl>
              <c:idx val="4"/>
              <c:tx>
                <c:rich>
                  <a:bodyPr/>
                  <a:lstStyle/>
                  <a:p>
                    <a:fld id="{70A106B0-F63E-43B1-8EC8-E882EC8349A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BC89-9440-B06F-FF4BAAB0F582}"/>
                </c:ext>
              </c:extLst>
            </c:dLbl>
            <c:dLbl>
              <c:idx val="5"/>
              <c:tx>
                <c:rich>
                  <a:bodyPr/>
                  <a:lstStyle/>
                  <a:p>
                    <a:fld id="{E1762C31-CADD-47AC-A422-978D8707739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C89-9440-B06F-FF4BAAB0F582}"/>
                </c:ext>
              </c:extLst>
            </c:dLbl>
            <c:dLbl>
              <c:idx val="6"/>
              <c:layout>
                <c:manualLayout>
                  <c:x val="-1.42186862442811E-2"/>
                  <c:y val="-3.1983261925034874E-2"/>
                </c:manualLayout>
              </c:layout>
              <c:tx>
                <c:rich>
                  <a:bodyPr/>
                  <a:lstStyle/>
                  <a:p>
                    <a:fld id="{A8DBFBB6-9A5C-4E72-8052-A082C86A366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C89-9440-B06F-FF4BAAB0F582}"/>
                </c:ext>
              </c:extLst>
            </c:dLbl>
            <c:dLbl>
              <c:idx val="7"/>
              <c:tx>
                <c:rich>
                  <a:bodyPr/>
                  <a:lstStyle/>
                  <a:p>
                    <a:fld id="{1464C017-436E-4B62-8727-DA227F53607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C89-9440-B06F-FF4BAAB0F582}"/>
                </c:ext>
              </c:extLst>
            </c:dLbl>
            <c:dLbl>
              <c:idx val="8"/>
              <c:tx>
                <c:rich>
                  <a:bodyPr/>
                  <a:lstStyle/>
                  <a:p>
                    <a:fld id="{9584CE36-14AF-4BB8-9403-6B33F181980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BC89-9440-B06F-FF4BAAB0F582}"/>
                </c:ext>
              </c:extLst>
            </c:dLbl>
            <c:dLbl>
              <c:idx val="9"/>
              <c:layout>
                <c:manualLayout>
                  <c:x val="-5.2018382802892268E-2"/>
                  <c:y val="-3.9186685541629145E-3"/>
                </c:manualLayout>
              </c:layout>
              <c:tx>
                <c:rich>
                  <a:bodyPr/>
                  <a:lstStyle/>
                  <a:p>
                    <a:fld id="{B8E3B2EC-C587-4539-8632-4F4ECFB17A2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BC89-9440-B06F-FF4BAAB0F582}"/>
                </c:ext>
              </c:extLst>
            </c:dLbl>
            <c:dLbl>
              <c:idx val="10"/>
              <c:tx>
                <c:rich>
                  <a:bodyPr/>
                  <a:lstStyle/>
                  <a:p>
                    <a:fld id="{39E2AE47-CDCE-4DCA-9C0C-70EC13A1880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BC89-9440-B06F-FF4BAAB0F582}"/>
                </c:ext>
              </c:extLst>
            </c:dLbl>
            <c:dLbl>
              <c:idx val="11"/>
              <c:tx>
                <c:rich>
                  <a:bodyPr/>
                  <a:lstStyle/>
                  <a:p>
                    <a:fld id="{EF77C911-DB72-40A6-8EEE-633AA0D84F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BC89-9440-B06F-FF4BAAB0F582}"/>
                </c:ext>
              </c:extLst>
            </c:dLbl>
            <c:dLbl>
              <c:idx val="12"/>
              <c:layout>
                <c:manualLayout>
                  <c:x val="-1.2926078403890963E-3"/>
                  <c:y val="4.4776566695048661E-2"/>
                </c:manualLayout>
              </c:layout>
              <c:tx>
                <c:rich>
                  <a:bodyPr/>
                  <a:lstStyle/>
                  <a:p>
                    <a:fld id="{CCB81C92-9276-4BCD-B82E-6F32C906A98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BC89-9440-B06F-FF4BAAB0F582}"/>
                </c:ext>
              </c:extLst>
            </c:dLbl>
            <c:dLbl>
              <c:idx val="13"/>
              <c:layout>
                <c:manualLayout>
                  <c:x val="-6.8471843245845728E-3"/>
                  <c:y val="3.2214917009027351E-2"/>
                </c:manualLayout>
              </c:layout>
              <c:tx>
                <c:rich>
                  <a:bodyPr/>
                  <a:lstStyle/>
                  <a:p>
                    <a:fld id="{4A47FBA1-86A2-42EB-900B-B76D775DF11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BC89-9440-B06F-FF4BAAB0F582}"/>
                </c:ext>
              </c:extLst>
            </c:dLbl>
            <c:dLbl>
              <c:idx val="14"/>
              <c:layout>
                <c:manualLayout>
                  <c:x val="-1.292607840389191E-2"/>
                  <c:y val="-6.0768197657566074E-2"/>
                </c:manualLayout>
              </c:layout>
              <c:tx>
                <c:rich>
                  <a:bodyPr/>
                  <a:lstStyle/>
                  <a:p>
                    <a:fld id="{EF913050-CE0F-46B6-8B0B-29851055E7C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C89-9440-B06F-FF4BAAB0F582}"/>
                </c:ext>
              </c:extLst>
            </c:dLbl>
            <c:dLbl>
              <c:idx val="15"/>
              <c:tx>
                <c:rich>
                  <a:bodyPr/>
                  <a:lstStyle/>
                  <a:p>
                    <a:fld id="{AF435F63-9610-4FEF-A4C5-C5B515EA67F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C89-9440-B06F-FF4BAAB0F582}"/>
                </c:ext>
              </c:extLst>
            </c:dLbl>
            <c:dLbl>
              <c:idx val="1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BC89-9440-B06F-FF4BAAB0F582}"/>
                </c:ext>
              </c:extLst>
            </c:dLbl>
            <c:dLbl>
              <c:idx val="17"/>
              <c:layout>
                <c:manualLayout>
                  <c:x val="-1.292607840389191E-2"/>
                  <c:y val="-5.4371545272559121E-2"/>
                </c:manualLayout>
              </c:layout>
              <c:tx>
                <c:rich>
                  <a:bodyPr/>
                  <a:lstStyle/>
                  <a:p>
                    <a:fld id="{56A13A72-F562-4217-8D92-4456CD1DE42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C89-9440-B06F-FF4BAAB0F582}"/>
                </c:ext>
              </c:extLst>
            </c:dLbl>
            <c:dLbl>
              <c:idx val="18"/>
              <c:layout>
                <c:manualLayout>
                  <c:x val="-5.5896207468606803E-2"/>
                  <c:y val="2.4780705391558625E-3"/>
                </c:manualLayout>
              </c:layout>
              <c:tx>
                <c:rich>
                  <a:bodyPr/>
                  <a:lstStyle/>
                  <a:p>
                    <a:fld id="{81CA8BAF-BF3D-44F3-85EF-A03B3689FC3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BC89-9440-B06F-FF4BAAB0F582}"/>
                </c:ext>
              </c:extLst>
            </c:dLbl>
            <c:dLbl>
              <c:idx val="19"/>
              <c:layout>
                <c:manualLayout>
                  <c:x val="-3.8778235211675729E-3"/>
                  <c:y val="3.8379914310041709E-2"/>
                </c:manualLayout>
              </c:layout>
              <c:tx>
                <c:rich>
                  <a:bodyPr/>
                  <a:lstStyle/>
                  <a:p>
                    <a:fld id="{9660ACA5-900F-4687-99DD-7C28C046EA3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BC89-9440-B06F-FF4BAAB0F582}"/>
                </c:ext>
              </c:extLst>
            </c:dLbl>
            <c:dLbl>
              <c:idx val="20"/>
              <c:tx>
                <c:rich>
                  <a:bodyPr/>
                  <a:lstStyle/>
                  <a:p>
                    <a:fld id="{34298DDF-5BF7-49CC-8BE0-3832CA58046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C89-9440-B06F-FF4BAAB0F582}"/>
                </c:ext>
              </c:extLst>
            </c:dLbl>
            <c:dLbl>
              <c:idx val="21"/>
              <c:layout>
                <c:manualLayout>
                  <c:x val="0"/>
                  <c:y val="5.4371545272558976E-2"/>
                </c:manualLayout>
              </c:layout>
              <c:tx>
                <c:rich>
                  <a:bodyPr/>
                  <a:lstStyle/>
                  <a:p>
                    <a:fld id="{C35AAE44-4083-4B32-8610-BE393A83176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C89-9440-B06F-FF4BAAB0F582}"/>
                </c:ext>
              </c:extLst>
            </c:dLbl>
            <c:dLbl>
              <c:idx val="22"/>
              <c:layout>
                <c:manualLayout>
                  <c:x val="-1.2926078403891911E-3"/>
                  <c:y val="-4.4776566695048661E-2"/>
                </c:manualLayout>
              </c:layout>
              <c:tx>
                <c:rich>
                  <a:bodyPr/>
                  <a:lstStyle/>
                  <a:p>
                    <a:fld id="{3A7AC356-51E9-4783-97D5-F21820D65DE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BC89-9440-B06F-FF4BAAB0F582}"/>
                </c:ext>
              </c:extLst>
            </c:dLbl>
            <c:dLbl>
              <c:idx val="2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BC89-9440-B06F-FF4BAAB0F582}"/>
                </c:ext>
              </c:extLst>
            </c:dLbl>
            <c:dLbl>
              <c:idx val="24"/>
              <c:tx>
                <c:rich>
                  <a:bodyPr/>
                  <a:lstStyle/>
                  <a:p>
                    <a:fld id="{47C6ABA8-4CAE-4C2B-ADAE-9E57FE3910C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BC89-9440-B06F-FF4BAAB0F582}"/>
                </c:ext>
              </c:extLst>
            </c:dLbl>
            <c:dLbl>
              <c:idx val="25"/>
              <c:tx>
                <c:rich>
                  <a:bodyPr/>
                  <a:lstStyle/>
                  <a:p>
                    <a:fld id="{2AB3D693-4AC4-45A9-975A-53DCA4FDC9F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BC89-9440-B06F-FF4BAAB0F582}"/>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Optima"/>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Suggestions!$D$4:$D$29</c:f>
              <c:numCache>
                <c:formatCode>General</c:formatCode>
                <c:ptCount val="26"/>
                <c:pt idx="0">
                  <c:v>8</c:v>
                </c:pt>
                <c:pt idx="1">
                  <c:v>8</c:v>
                </c:pt>
                <c:pt idx="2">
                  <c:v>9</c:v>
                </c:pt>
                <c:pt idx="3">
                  <c:v>9</c:v>
                </c:pt>
                <c:pt idx="4">
                  <c:v>5</c:v>
                </c:pt>
                <c:pt idx="5">
                  <c:v>6</c:v>
                </c:pt>
                <c:pt idx="6">
                  <c:v>8</c:v>
                </c:pt>
                <c:pt idx="7">
                  <c:v>6</c:v>
                </c:pt>
                <c:pt idx="8">
                  <c:v>6</c:v>
                </c:pt>
                <c:pt idx="9">
                  <c:v>6</c:v>
                </c:pt>
                <c:pt idx="10">
                  <c:v>7</c:v>
                </c:pt>
                <c:pt idx="11">
                  <c:v>9</c:v>
                </c:pt>
                <c:pt idx="12">
                  <c:v>9</c:v>
                </c:pt>
                <c:pt idx="13">
                  <c:v>9</c:v>
                </c:pt>
                <c:pt idx="14">
                  <c:v>9</c:v>
                </c:pt>
                <c:pt idx="15">
                  <c:v>6</c:v>
                </c:pt>
                <c:pt idx="17">
                  <c:v>7</c:v>
                </c:pt>
                <c:pt idx="18">
                  <c:v>5</c:v>
                </c:pt>
                <c:pt idx="19">
                  <c:v>5</c:v>
                </c:pt>
                <c:pt idx="20">
                  <c:v>5</c:v>
                </c:pt>
                <c:pt idx="21">
                  <c:v>6</c:v>
                </c:pt>
                <c:pt idx="22">
                  <c:v>6</c:v>
                </c:pt>
                <c:pt idx="24">
                  <c:v>10</c:v>
                </c:pt>
                <c:pt idx="25">
                  <c:v>7</c:v>
                </c:pt>
              </c:numCache>
            </c:numRef>
          </c:xVal>
          <c:yVal>
            <c:numRef>
              <c:f>Suggestions!$F$4:$F$29</c:f>
              <c:numCache>
                <c:formatCode>General</c:formatCode>
                <c:ptCount val="26"/>
                <c:pt idx="0">
                  <c:v>1</c:v>
                </c:pt>
                <c:pt idx="1">
                  <c:v>5</c:v>
                </c:pt>
                <c:pt idx="2">
                  <c:v>9</c:v>
                </c:pt>
                <c:pt idx="3">
                  <c:v>9</c:v>
                </c:pt>
                <c:pt idx="4">
                  <c:v>7</c:v>
                </c:pt>
                <c:pt idx="5">
                  <c:v>7</c:v>
                </c:pt>
                <c:pt idx="6">
                  <c:v>5</c:v>
                </c:pt>
                <c:pt idx="7">
                  <c:v>5</c:v>
                </c:pt>
                <c:pt idx="8">
                  <c:v>5</c:v>
                </c:pt>
                <c:pt idx="9">
                  <c:v>9</c:v>
                </c:pt>
                <c:pt idx="10">
                  <c:v>9</c:v>
                </c:pt>
                <c:pt idx="11">
                  <c:v>3</c:v>
                </c:pt>
                <c:pt idx="12">
                  <c:v>3</c:v>
                </c:pt>
                <c:pt idx="13">
                  <c:v>9</c:v>
                </c:pt>
                <c:pt idx="14">
                  <c:v>9</c:v>
                </c:pt>
                <c:pt idx="15">
                  <c:v>9</c:v>
                </c:pt>
                <c:pt idx="17">
                  <c:v>9</c:v>
                </c:pt>
                <c:pt idx="18">
                  <c:v>5</c:v>
                </c:pt>
                <c:pt idx="19">
                  <c:v>5</c:v>
                </c:pt>
                <c:pt idx="20">
                  <c:v>5</c:v>
                </c:pt>
                <c:pt idx="21">
                  <c:v>5</c:v>
                </c:pt>
                <c:pt idx="22">
                  <c:v>9</c:v>
                </c:pt>
                <c:pt idx="24">
                  <c:v>10</c:v>
                </c:pt>
                <c:pt idx="25">
                  <c:v>8</c:v>
                </c:pt>
              </c:numCache>
            </c:numRef>
          </c:yVal>
          <c:smooth val="0"/>
          <c:extLst>
            <c:ext xmlns:c15="http://schemas.microsoft.com/office/drawing/2012/chart" uri="{02D57815-91ED-43cb-92C2-25804820EDAC}">
              <c15:datalabelsRange>
                <c15:f>Suggestions!$A$4:$A$29</c15:f>
                <c15:dlblRangeCache>
                  <c:ptCount val="26"/>
                  <c:pt idx="0">
                    <c:v>S1</c:v>
                  </c:pt>
                  <c:pt idx="1">
                    <c:v>S2</c:v>
                  </c:pt>
                  <c:pt idx="2">
                    <c:v>S3</c:v>
                  </c:pt>
                  <c:pt idx="3">
                    <c:v>S3</c:v>
                  </c:pt>
                  <c:pt idx="4">
                    <c:v>S4</c:v>
                  </c:pt>
                  <c:pt idx="5">
                    <c:v>S5</c:v>
                  </c:pt>
                  <c:pt idx="6">
                    <c:v>S6</c:v>
                  </c:pt>
                  <c:pt idx="7">
                    <c:v>S7</c:v>
                  </c:pt>
                  <c:pt idx="8">
                    <c:v>S7</c:v>
                  </c:pt>
                  <c:pt idx="9">
                    <c:v>S8</c:v>
                  </c:pt>
                  <c:pt idx="10">
                    <c:v>S9</c:v>
                  </c:pt>
                  <c:pt idx="11">
                    <c:v>S10</c:v>
                  </c:pt>
                  <c:pt idx="12">
                    <c:v>S11</c:v>
                  </c:pt>
                  <c:pt idx="13">
                    <c:v>S12</c:v>
                  </c:pt>
                  <c:pt idx="14">
                    <c:v>S12</c:v>
                  </c:pt>
                  <c:pt idx="15">
                    <c:v>S13</c:v>
                  </c:pt>
                  <c:pt idx="16">
                    <c:v>S14</c:v>
                  </c:pt>
                  <c:pt idx="17">
                    <c:v>S15</c:v>
                  </c:pt>
                  <c:pt idx="18">
                    <c:v>S16</c:v>
                  </c:pt>
                  <c:pt idx="19">
                    <c:v>S17</c:v>
                  </c:pt>
                  <c:pt idx="20">
                    <c:v>S18</c:v>
                  </c:pt>
                  <c:pt idx="21">
                    <c:v>S19</c:v>
                  </c:pt>
                  <c:pt idx="22">
                    <c:v>S20</c:v>
                  </c:pt>
                  <c:pt idx="23">
                    <c:v>S21</c:v>
                  </c:pt>
                  <c:pt idx="24">
                    <c:v>S22</c:v>
                  </c:pt>
                  <c:pt idx="25">
                    <c:v>S23</c:v>
                  </c:pt>
                </c15:dlblRangeCache>
              </c15:datalabelsRange>
            </c:ext>
            <c:ext xmlns:c16="http://schemas.microsoft.com/office/drawing/2014/chart" uri="{C3380CC4-5D6E-409C-BE32-E72D297353CC}">
              <c16:uniqueId val="{0000001A-BC89-9440-B06F-FF4BAAB0F582}"/>
            </c:ext>
          </c:extLst>
        </c:ser>
        <c:dLbls>
          <c:showLegendKey val="0"/>
          <c:showVal val="0"/>
          <c:showCatName val="0"/>
          <c:showSerName val="0"/>
          <c:showPercent val="0"/>
          <c:showBubbleSize val="0"/>
        </c:dLbls>
        <c:axId val="189690560"/>
        <c:axId val="195262016"/>
      </c:scatterChart>
      <c:valAx>
        <c:axId val="1896905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1" i="0" u="none" strike="noStrike" kern="1200" baseline="0">
                    <a:solidFill>
                      <a:schemeClr val="tx1">
                        <a:lumMod val="65000"/>
                        <a:lumOff val="35000"/>
                      </a:schemeClr>
                    </a:solidFill>
                    <a:latin typeface="Optima"/>
                    <a:ea typeface="+mn-ea"/>
                    <a:cs typeface="+mn-cs"/>
                  </a:defRPr>
                </a:pPr>
                <a:r>
                  <a:rPr lang="en-GB" sz="1600" b="1"/>
                  <a:t>Value (Low to High)</a:t>
                </a:r>
              </a:p>
            </c:rich>
          </c:tx>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Optima"/>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Optima"/>
                <a:ea typeface="+mn-ea"/>
                <a:cs typeface="+mn-cs"/>
              </a:defRPr>
            </a:pPr>
            <a:endParaRPr lang="en-US"/>
          </a:p>
        </c:txPr>
        <c:crossAx val="195262016"/>
        <c:crosses val="autoZero"/>
        <c:crossBetween val="midCat"/>
      </c:valAx>
      <c:valAx>
        <c:axId val="1952620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Optima"/>
                    <a:ea typeface="+mn-ea"/>
                    <a:cs typeface="+mn-cs"/>
                  </a:defRPr>
                </a:pPr>
                <a:r>
                  <a:rPr lang="en-GB" sz="1600" b="1"/>
                  <a:t>Time (1=Later;10=Now)</a:t>
                </a:r>
              </a:p>
            </c:rich>
          </c:tx>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Optima"/>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Optima"/>
                <a:ea typeface="+mn-ea"/>
                <a:cs typeface="+mn-cs"/>
              </a:defRPr>
            </a:pPr>
            <a:endParaRPr lang="en-US"/>
          </a:p>
        </c:txPr>
        <c:crossAx val="189690560"/>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Optima"/>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63E4FB-D29F-4FCA-BC4C-5FF6A97AAF2C}" type="datetimeFigureOut">
              <a:rPr lang="en-IN" smtClean="0"/>
              <a:t>29-12-2025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D4366-A30F-45A9-9C84-F5F16109CCE2}" type="slidenum">
              <a:rPr lang="en-IN" smtClean="0"/>
              <a:t>‹#›</a:t>
            </a:fld>
            <a:endParaRPr lang="en-IN"/>
          </a:p>
        </p:txBody>
      </p:sp>
    </p:spTree>
    <p:extLst>
      <p:ext uri="{BB962C8B-B14F-4D97-AF65-F5344CB8AC3E}">
        <p14:creationId xmlns:p14="http://schemas.microsoft.com/office/powerpoint/2010/main" val="1550129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7267C-2504-48A7-A73F-471E874CFCCC}"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91998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28590-2DCB-F81D-2F4A-486BB84FCC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C7D3A6-4638-393C-4CF4-B8EE0D8BA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BC5FD7-FA0C-711C-DEF2-6B4882DF747D}"/>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04473C1E-0BC6-0F53-0395-00AAE4DDAD9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7267C-2504-48A7-A73F-471E874CFCCC}"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54418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B9493-CB56-92E4-58B2-355DFCCE6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C08E6F-BA21-5E8A-BF01-DE460184A5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765657-1764-D686-9898-FBD7C10F1412}"/>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AD5BD9A4-50F0-8D97-4AA7-E9DF8689F4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7267C-2504-48A7-A73F-471E874CFCCC}"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27834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B8CF5-DF5E-79D4-9F0C-8C8E65DF5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7370EA-5E0D-07B6-5975-A1FEC1EC91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4B8B8-B229-0FBE-FF59-74CE0649ACDD}"/>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A2EC35D0-E8B8-201D-1944-6033E28B0E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7267C-2504-48A7-A73F-471E874CFCCC}"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40088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973CF-483F-750F-021E-ADE15010C0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7E77A7-D4A5-82CB-8E42-1BBA4CFE05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9865D0-3224-D38E-403B-7DAA7716FA62}"/>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A2C450E6-68B0-6B00-AC86-289760CB20C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7267C-2504-48A7-A73F-471E874CFCCC}"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21031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B3E7D-7B82-2CB9-EDCF-BB8C6522EF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244FC-9561-CD46-6A21-5D215C327A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FA0748-BF9F-5B07-5BFC-ADE13712B6B2}"/>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318DD42B-5CF2-3C86-9B86-8A418E5EA63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7267C-2504-48A7-A73F-471E874CFCCC}"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03566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E78B3-B842-4FE8-4A80-5023AD7AB7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203C9D-DB11-3575-2E25-48356551DB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EE8B47-696C-1424-DE8B-8BE100AE95F8}"/>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970D8886-1F91-CCE7-71A6-3FBD30059C4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7267C-2504-48A7-A73F-471E874CFCCC}"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85899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9E277-D48F-46C9-F7A5-CACE7C8AFA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C62D83-B583-8FB3-28D0-1AA7B0880A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D4AFFA-F205-506F-58FC-35743F0C306A}"/>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8DBE9EC8-1302-2A00-FD90-40B3A671640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7267C-2504-48A7-A73F-471E874CFCCC}"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41170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BA709-8EDD-E1B7-FE83-C0225ED22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7645E9-891F-BA30-99E1-D609A09857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333095-7EFE-3F06-E2A3-FE86A275282C}"/>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D3E9E55C-3E42-00B8-EF74-C090E23A853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7267C-2504-48A7-A73F-471E874CFCCC}"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53587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A2C63-EF7A-0443-C16A-B345982525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38D2C2-8101-23B4-F299-BDAFBC475F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20144-AE3A-3422-1120-ECB729A12E1A}"/>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81BF160B-AA0C-D3C2-9779-3F6205DD446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7267C-2504-48A7-A73F-471E874CFCCC}"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63581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34BEE-E41C-17EC-8AFE-8FA73DE014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4DC957-4FAC-9C76-310C-AE2B11DA27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02A3F5-67BF-4F5A-0424-C851F4AA0649}"/>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8233849C-6213-69CA-FCF9-12D7A2D588E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7267C-2504-48A7-A73F-471E874CFCCC}"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72048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BC4A8-B965-6178-83DF-547DACA17A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EDDE26-AE3A-A8DF-5F44-9D9F4C7B8E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FC6E4F-B58A-A68A-3380-679EAEF5B92B}"/>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761FF788-7816-7E1A-E635-2038822E8BE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7267C-2504-48A7-A73F-471E874CFCCC}"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86248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AFF0B-C707-5D6E-64F7-9DE1F92649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F43F08-CAA8-760B-6328-CD78ED3BF0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F8BBFA-8A65-5DF0-CCE3-78AAE13C41CC}"/>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892F097C-6252-CED2-B1B4-4AFF9B166D4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7267C-2504-48A7-A73F-471E874CFCCC}"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07500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02910-A511-FA8E-F9D4-FFC0E456FC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8A203C-2158-3586-6F21-E2FB40D4F2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7F2ABF-CC60-2732-9DD4-0B7602863307}"/>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79294F64-7B19-D74F-2A1C-2A2377345B6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7267C-2504-48A7-A73F-471E874CFCCC}"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97379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A2CC6-52DB-F252-FF5A-18FC7D689D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BD852F-443C-1C57-9649-0D0227DADE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21AF36-CF27-D386-CFC0-8E7766B2BFCF}"/>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D910CB1B-01CB-2541-BFC9-A2440FC9964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7267C-2504-48A7-A73F-471E874CFCCC}"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94971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DF383-D5BB-6732-626F-50A7A90E0F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66C4A9-C695-CC85-1266-E14D16F416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406195-6603-4BC1-9D31-C020378EF2EB}"/>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89CA5BBD-42DD-2EB3-5862-2FB955AAF91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7267C-2504-48A7-A73F-471E874CFCCC}"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83599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BE164-5B95-B244-8892-50B27D529B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F1B586-7C28-FC28-B4F6-D51F4D9138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472613-13CF-8DFB-C4A0-E39DBDD85E49}"/>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D1247FDF-FFB6-D5CA-2FF7-3380391A46E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7267C-2504-48A7-A73F-471E874CFCCC}"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8232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30888-2F65-7F9B-BF6C-577F46598A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102F96-9072-F31F-DCD7-EE6556F746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C87AEA-EF9E-B29C-8204-75CB68A1FE50}"/>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E1C2D594-8FDE-2C67-E16B-3ACB54E2049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7267C-2504-48A7-A73F-471E874CFCCC}"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50455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68881-9E76-2FA4-F188-EE6034247C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869C5-7956-27A7-6245-617B717571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5FCBED-5995-4840-9675-4563470DAD8D}"/>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4796AC80-5386-F4FB-F3FC-37884745E2E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7267C-2504-48A7-A73F-471E874CFCCC}"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95798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90404-1F0F-D551-BA76-87EE0CDC0E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AB8DA9-BC50-086C-23FC-7A7DCD0288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FE8ABE-41F5-0914-6064-2EF4244D33D6}"/>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5123FF94-3400-F31B-5AE5-22EF3DE3C2A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7267C-2504-48A7-A73F-471E874CFCCC}"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19153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AFB19-2B83-0A03-E39E-D3CB321139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8F8118-4DEA-6057-030E-4920022657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0A16E0-3B16-8D3F-6512-4536F1897FD9}"/>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2B986D65-5F70-2E2C-2E1A-D8175485595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7267C-2504-48A7-A73F-471E874CFCCC}"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00219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58D4366-A30F-45A9-9C84-F5F16109CCE2}" type="slidenum">
              <a:rPr lang="en-IN" smtClean="0"/>
              <a:t>18</a:t>
            </a:fld>
            <a:endParaRPr lang="en-IN"/>
          </a:p>
        </p:txBody>
      </p:sp>
    </p:spTree>
    <p:extLst>
      <p:ext uri="{BB962C8B-B14F-4D97-AF65-F5344CB8AC3E}">
        <p14:creationId xmlns:p14="http://schemas.microsoft.com/office/powerpoint/2010/main" val="3939107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CC6D9-E246-682C-401F-48A2000539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9F61CE-102D-1100-B59E-C7F391CFCF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2F63F2-2C78-6511-867E-31B32FF20904}"/>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F19D2BEE-95DC-A929-5167-58EA1FD7CCB3}"/>
              </a:ext>
            </a:extLst>
          </p:cNvPr>
          <p:cNvSpPr>
            <a:spLocks noGrp="1"/>
          </p:cNvSpPr>
          <p:nvPr>
            <p:ph type="sldNum" sz="quarter" idx="5"/>
          </p:nvPr>
        </p:nvSpPr>
        <p:spPr/>
        <p:txBody>
          <a:bodyPr/>
          <a:lstStyle/>
          <a:p>
            <a:fld id="{758D4366-A30F-45A9-9C84-F5F16109CCE2}" type="slidenum">
              <a:rPr lang="en-IN" smtClean="0"/>
              <a:t>19</a:t>
            </a:fld>
            <a:endParaRPr lang="en-IN"/>
          </a:p>
        </p:txBody>
      </p:sp>
    </p:spTree>
    <p:extLst>
      <p:ext uri="{BB962C8B-B14F-4D97-AF65-F5344CB8AC3E}">
        <p14:creationId xmlns:p14="http://schemas.microsoft.com/office/powerpoint/2010/main" val="3175182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DC0EE-E31F-1EA9-449E-235CEC53BD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D5BD1A-263F-62D8-936D-B636099DB5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AF3FD2-3C6B-C9F2-087F-815619D4A50A}"/>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312C77E7-B7FD-8860-C56B-99AF8DC1EE16}"/>
              </a:ext>
            </a:extLst>
          </p:cNvPr>
          <p:cNvSpPr>
            <a:spLocks noGrp="1"/>
          </p:cNvSpPr>
          <p:nvPr>
            <p:ph type="sldNum" sz="quarter" idx="5"/>
          </p:nvPr>
        </p:nvSpPr>
        <p:spPr/>
        <p:txBody>
          <a:bodyPr/>
          <a:lstStyle/>
          <a:p>
            <a:fld id="{758D4366-A30F-45A9-9C84-F5F16109CCE2}" type="slidenum">
              <a:rPr lang="en-IN" smtClean="0"/>
              <a:t>20</a:t>
            </a:fld>
            <a:endParaRPr lang="en-IN"/>
          </a:p>
        </p:txBody>
      </p:sp>
    </p:spTree>
    <p:extLst>
      <p:ext uri="{BB962C8B-B14F-4D97-AF65-F5344CB8AC3E}">
        <p14:creationId xmlns:p14="http://schemas.microsoft.com/office/powerpoint/2010/main" val="238112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EDFA4-79E6-0C48-ADC8-48FDD18916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D3F1F5-E132-0CC4-61FE-5F0EB36A2F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C587B2-0449-FA2B-C409-1288C6F474DC}"/>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A95C6A52-D984-F644-7811-99F49A216FDA}"/>
              </a:ext>
            </a:extLst>
          </p:cNvPr>
          <p:cNvSpPr>
            <a:spLocks noGrp="1"/>
          </p:cNvSpPr>
          <p:nvPr>
            <p:ph type="sldNum" sz="quarter" idx="5"/>
          </p:nvPr>
        </p:nvSpPr>
        <p:spPr/>
        <p:txBody>
          <a:bodyPr/>
          <a:lstStyle/>
          <a:p>
            <a:fld id="{758D4366-A30F-45A9-9C84-F5F16109CCE2}" type="slidenum">
              <a:rPr lang="en-IN" smtClean="0"/>
              <a:t>21</a:t>
            </a:fld>
            <a:endParaRPr lang="en-IN"/>
          </a:p>
        </p:txBody>
      </p:sp>
    </p:spTree>
    <p:extLst>
      <p:ext uri="{BB962C8B-B14F-4D97-AF65-F5344CB8AC3E}">
        <p14:creationId xmlns:p14="http://schemas.microsoft.com/office/powerpoint/2010/main" val="745939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448FD-0776-7726-8CA3-07C363F9AA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40781-BB15-7898-546A-F8D53BE184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212521-7703-B1D3-D1F7-A3924196472D}"/>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D41A423E-B974-0376-5823-9D0C9F39C69B}"/>
              </a:ext>
            </a:extLst>
          </p:cNvPr>
          <p:cNvSpPr>
            <a:spLocks noGrp="1"/>
          </p:cNvSpPr>
          <p:nvPr>
            <p:ph type="sldNum" sz="quarter" idx="5"/>
          </p:nvPr>
        </p:nvSpPr>
        <p:spPr/>
        <p:txBody>
          <a:bodyPr/>
          <a:lstStyle/>
          <a:p>
            <a:fld id="{758D4366-A30F-45A9-9C84-F5F16109CCE2}" type="slidenum">
              <a:rPr lang="en-IN" smtClean="0"/>
              <a:t>22</a:t>
            </a:fld>
            <a:endParaRPr lang="en-IN"/>
          </a:p>
        </p:txBody>
      </p:sp>
    </p:spTree>
    <p:extLst>
      <p:ext uri="{BB962C8B-B14F-4D97-AF65-F5344CB8AC3E}">
        <p14:creationId xmlns:p14="http://schemas.microsoft.com/office/powerpoint/2010/main" val="20091383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F497B-B377-5C88-A36A-4B96E8B9E8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EEE96D93-20F5-FD67-A837-248D675D05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F4593DED-7B36-51D3-5E48-F0B6C47C7FA9}"/>
              </a:ext>
            </a:extLst>
          </p:cNvPr>
          <p:cNvSpPr>
            <a:spLocks noGrp="1"/>
          </p:cNvSpPr>
          <p:nvPr>
            <p:ph type="dt" sz="half" idx="10"/>
          </p:nvPr>
        </p:nvSpPr>
        <p:spPr/>
        <p:txBody>
          <a:bodyPr/>
          <a:lstStyle/>
          <a:p>
            <a:fld id="{D5C973D6-672C-42B2-91B9-B65506952FA2}" type="datetimeFigureOut">
              <a:rPr lang="en-AU" smtClean="0"/>
              <a:t>29/12/2025</a:t>
            </a:fld>
            <a:endParaRPr lang="en-AU"/>
          </a:p>
        </p:txBody>
      </p:sp>
      <p:sp>
        <p:nvSpPr>
          <p:cNvPr id="5" name="Footer Placeholder 4">
            <a:extLst>
              <a:ext uri="{FF2B5EF4-FFF2-40B4-BE49-F238E27FC236}">
                <a16:creationId xmlns:a16="http://schemas.microsoft.com/office/drawing/2014/main" id="{9A84DC2C-6586-ABDE-AE57-F56E7CD7295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0D9D54D-920C-D66E-E9ED-CCEE393B8FD4}"/>
              </a:ext>
            </a:extLst>
          </p:cNvPr>
          <p:cNvSpPr>
            <a:spLocks noGrp="1"/>
          </p:cNvSpPr>
          <p:nvPr>
            <p:ph type="sldNum" sz="quarter" idx="12"/>
          </p:nvPr>
        </p:nvSpPr>
        <p:spPr/>
        <p:txBody>
          <a:bodyPr/>
          <a:lstStyle/>
          <a:p>
            <a:fld id="{1ABF230D-BDBC-4846-878C-DB3D0C5EBF40}" type="slidenum">
              <a:rPr lang="en-AU" smtClean="0"/>
              <a:t>‹#›</a:t>
            </a:fld>
            <a:endParaRPr lang="en-AU"/>
          </a:p>
        </p:txBody>
      </p:sp>
      <p:pic>
        <p:nvPicPr>
          <p:cNvPr id="8" name="Picture 7" descr="A blue text with a arrow&#10;&#10;AI-generated content may be incorrect.">
            <a:extLst>
              <a:ext uri="{FF2B5EF4-FFF2-40B4-BE49-F238E27FC236}">
                <a16:creationId xmlns:a16="http://schemas.microsoft.com/office/drawing/2014/main" id="{B61C82BF-9215-5085-02FD-FA7DBCDF8D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98000"/>
            <a:ext cx="941176" cy="360000"/>
          </a:xfrm>
          <a:prstGeom prst="rect">
            <a:avLst/>
          </a:prstGeom>
        </p:spPr>
      </p:pic>
    </p:spTree>
    <p:extLst>
      <p:ext uri="{BB962C8B-B14F-4D97-AF65-F5344CB8AC3E}">
        <p14:creationId xmlns:p14="http://schemas.microsoft.com/office/powerpoint/2010/main" val="1192877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2EC0C-C3D8-AA20-55F5-0F48A85754D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4E301F7-49E5-3DA7-A6D6-2606137961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89431DB-AF1D-41DD-1A94-EA0DD8FD83D3}"/>
              </a:ext>
            </a:extLst>
          </p:cNvPr>
          <p:cNvSpPr>
            <a:spLocks noGrp="1"/>
          </p:cNvSpPr>
          <p:nvPr>
            <p:ph type="dt" sz="half" idx="10"/>
          </p:nvPr>
        </p:nvSpPr>
        <p:spPr/>
        <p:txBody>
          <a:bodyPr/>
          <a:lstStyle/>
          <a:p>
            <a:fld id="{D5C973D6-672C-42B2-91B9-B65506952FA2}" type="datetimeFigureOut">
              <a:rPr lang="en-AU" smtClean="0"/>
              <a:t>29/12/2025</a:t>
            </a:fld>
            <a:endParaRPr lang="en-AU"/>
          </a:p>
        </p:txBody>
      </p:sp>
      <p:sp>
        <p:nvSpPr>
          <p:cNvPr id="5" name="Footer Placeholder 4">
            <a:extLst>
              <a:ext uri="{FF2B5EF4-FFF2-40B4-BE49-F238E27FC236}">
                <a16:creationId xmlns:a16="http://schemas.microsoft.com/office/drawing/2014/main" id="{63C9FE61-59C8-1348-4934-EC4B1320C72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F5ADB1A-C98E-4593-F349-8F0B5409DBBA}"/>
              </a:ext>
            </a:extLst>
          </p:cNvPr>
          <p:cNvSpPr>
            <a:spLocks noGrp="1"/>
          </p:cNvSpPr>
          <p:nvPr>
            <p:ph type="sldNum" sz="quarter" idx="12"/>
          </p:nvPr>
        </p:nvSpPr>
        <p:spPr/>
        <p:txBody>
          <a:bodyPr/>
          <a:lstStyle/>
          <a:p>
            <a:fld id="{1ABF230D-BDBC-4846-878C-DB3D0C5EBF40}" type="slidenum">
              <a:rPr lang="en-AU" smtClean="0"/>
              <a:t>‹#›</a:t>
            </a:fld>
            <a:endParaRPr lang="en-AU"/>
          </a:p>
        </p:txBody>
      </p:sp>
    </p:spTree>
    <p:extLst>
      <p:ext uri="{BB962C8B-B14F-4D97-AF65-F5344CB8AC3E}">
        <p14:creationId xmlns:p14="http://schemas.microsoft.com/office/powerpoint/2010/main" val="217068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27E416-BA62-E082-49D8-A818117388D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8BC7A37-3F7F-72A4-A3BF-E5199E93C6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211B29C-FF7E-8652-4E54-F4C87E1B0CF6}"/>
              </a:ext>
            </a:extLst>
          </p:cNvPr>
          <p:cNvSpPr>
            <a:spLocks noGrp="1"/>
          </p:cNvSpPr>
          <p:nvPr>
            <p:ph type="dt" sz="half" idx="10"/>
          </p:nvPr>
        </p:nvSpPr>
        <p:spPr/>
        <p:txBody>
          <a:bodyPr/>
          <a:lstStyle/>
          <a:p>
            <a:fld id="{D5C973D6-672C-42B2-91B9-B65506952FA2}" type="datetimeFigureOut">
              <a:rPr lang="en-AU" smtClean="0"/>
              <a:t>29/12/2025</a:t>
            </a:fld>
            <a:endParaRPr lang="en-AU"/>
          </a:p>
        </p:txBody>
      </p:sp>
      <p:sp>
        <p:nvSpPr>
          <p:cNvPr id="5" name="Footer Placeholder 4">
            <a:extLst>
              <a:ext uri="{FF2B5EF4-FFF2-40B4-BE49-F238E27FC236}">
                <a16:creationId xmlns:a16="http://schemas.microsoft.com/office/drawing/2014/main" id="{A524BE07-E491-9CDC-8359-0379BE05ECB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B583166-33FA-251E-D0FA-54A2CCA782B5}"/>
              </a:ext>
            </a:extLst>
          </p:cNvPr>
          <p:cNvSpPr>
            <a:spLocks noGrp="1"/>
          </p:cNvSpPr>
          <p:nvPr>
            <p:ph type="sldNum" sz="quarter" idx="12"/>
          </p:nvPr>
        </p:nvSpPr>
        <p:spPr/>
        <p:txBody>
          <a:bodyPr/>
          <a:lstStyle/>
          <a:p>
            <a:fld id="{1ABF230D-BDBC-4846-878C-DB3D0C5EBF40}" type="slidenum">
              <a:rPr lang="en-AU" smtClean="0"/>
              <a:t>‹#›</a:t>
            </a:fld>
            <a:endParaRPr lang="en-AU"/>
          </a:p>
        </p:txBody>
      </p:sp>
    </p:spTree>
    <p:extLst>
      <p:ext uri="{BB962C8B-B14F-4D97-AF65-F5344CB8AC3E}">
        <p14:creationId xmlns:p14="http://schemas.microsoft.com/office/powerpoint/2010/main" val="1750512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6BA3A-7D52-6F87-BE13-0D65228B827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CA6767A-7F08-6CF4-5EF5-CAF4635424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9CBB787-428C-E409-AD84-367785284FB3}"/>
              </a:ext>
            </a:extLst>
          </p:cNvPr>
          <p:cNvSpPr>
            <a:spLocks noGrp="1"/>
          </p:cNvSpPr>
          <p:nvPr>
            <p:ph type="dt" sz="half" idx="10"/>
          </p:nvPr>
        </p:nvSpPr>
        <p:spPr/>
        <p:txBody>
          <a:bodyPr/>
          <a:lstStyle/>
          <a:p>
            <a:fld id="{D5C973D6-672C-42B2-91B9-B65506952FA2}" type="datetimeFigureOut">
              <a:rPr lang="en-AU" smtClean="0"/>
              <a:t>29/12/2025</a:t>
            </a:fld>
            <a:endParaRPr lang="en-AU"/>
          </a:p>
        </p:txBody>
      </p:sp>
      <p:sp>
        <p:nvSpPr>
          <p:cNvPr id="5" name="Footer Placeholder 4">
            <a:extLst>
              <a:ext uri="{FF2B5EF4-FFF2-40B4-BE49-F238E27FC236}">
                <a16:creationId xmlns:a16="http://schemas.microsoft.com/office/drawing/2014/main" id="{D89B939E-30E3-FFCD-EE9C-E1BE9872E34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0D5FBB7-C837-3352-BCCF-A32670E41331}"/>
              </a:ext>
            </a:extLst>
          </p:cNvPr>
          <p:cNvSpPr>
            <a:spLocks noGrp="1"/>
          </p:cNvSpPr>
          <p:nvPr>
            <p:ph type="sldNum" sz="quarter" idx="12"/>
          </p:nvPr>
        </p:nvSpPr>
        <p:spPr/>
        <p:txBody>
          <a:bodyPr/>
          <a:lstStyle/>
          <a:p>
            <a:fld id="{1ABF230D-BDBC-4846-878C-DB3D0C5EBF40}" type="slidenum">
              <a:rPr lang="en-AU" smtClean="0"/>
              <a:t>‹#›</a:t>
            </a:fld>
            <a:endParaRPr lang="en-AU"/>
          </a:p>
        </p:txBody>
      </p:sp>
    </p:spTree>
    <p:extLst>
      <p:ext uri="{BB962C8B-B14F-4D97-AF65-F5344CB8AC3E}">
        <p14:creationId xmlns:p14="http://schemas.microsoft.com/office/powerpoint/2010/main" val="1256120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049ED-6FA1-45E2-2B19-E4DCDE91B2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C568E8F-4F76-350A-2CEA-A6769EF0837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05D5D4-2072-DC0C-7A2F-142AA9B748CB}"/>
              </a:ext>
            </a:extLst>
          </p:cNvPr>
          <p:cNvSpPr>
            <a:spLocks noGrp="1"/>
          </p:cNvSpPr>
          <p:nvPr>
            <p:ph type="dt" sz="half" idx="10"/>
          </p:nvPr>
        </p:nvSpPr>
        <p:spPr/>
        <p:txBody>
          <a:bodyPr/>
          <a:lstStyle/>
          <a:p>
            <a:fld id="{D5C973D6-672C-42B2-91B9-B65506952FA2}" type="datetimeFigureOut">
              <a:rPr lang="en-AU" smtClean="0"/>
              <a:t>29/12/2025</a:t>
            </a:fld>
            <a:endParaRPr lang="en-AU"/>
          </a:p>
        </p:txBody>
      </p:sp>
      <p:sp>
        <p:nvSpPr>
          <p:cNvPr id="5" name="Footer Placeholder 4">
            <a:extLst>
              <a:ext uri="{FF2B5EF4-FFF2-40B4-BE49-F238E27FC236}">
                <a16:creationId xmlns:a16="http://schemas.microsoft.com/office/drawing/2014/main" id="{31A6958B-FB4B-012D-D397-4B5EA1E2603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06B8C51-C9BE-66FA-0A8E-72190FB4C0B0}"/>
              </a:ext>
            </a:extLst>
          </p:cNvPr>
          <p:cNvSpPr>
            <a:spLocks noGrp="1"/>
          </p:cNvSpPr>
          <p:nvPr>
            <p:ph type="sldNum" sz="quarter" idx="12"/>
          </p:nvPr>
        </p:nvSpPr>
        <p:spPr/>
        <p:txBody>
          <a:bodyPr/>
          <a:lstStyle/>
          <a:p>
            <a:fld id="{1ABF230D-BDBC-4846-878C-DB3D0C5EBF40}" type="slidenum">
              <a:rPr lang="en-AU" smtClean="0"/>
              <a:t>‹#›</a:t>
            </a:fld>
            <a:endParaRPr lang="en-AU"/>
          </a:p>
        </p:txBody>
      </p:sp>
    </p:spTree>
    <p:extLst>
      <p:ext uri="{BB962C8B-B14F-4D97-AF65-F5344CB8AC3E}">
        <p14:creationId xmlns:p14="http://schemas.microsoft.com/office/powerpoint/2010/main" val="1220249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ACFA8-6648-5DBA-D172-851022A9AE5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6C29446-78FB-3C98-7564-4C42BAF93A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1994C8FF-6CD5-06E4-6B24-FF43EBCD59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6459B2AC-2DC0-94EA-E6E8-432BDE439317}"/>
              </a:ext>
            </a:extLst>
          </p:cNvPr>
          <p:cNvSpPr>
            <a:spLocks noGrp="1"/>
          </p:cNvSpPr>
          <p:nvPr>
            <p:ph type="dt" sz="half" idx="10"/>
          </p:nvPr>
        </p:nvSpPr>
        <p:spPr/>
        <p:txBody>
          <a:bodyPr/>
          <a:lstStyle/>
          <a:p>
            <a:fld id="{D5C973D6-672C-42B2-91B9-B65506952FA2}" type="datetimeFigureOut">
              <a:rPr lang="en-AU" smtClean="0"/>
              <a:t>29/12/2025</a:t>
            </a:fld>
            <a:endParaRPr lang="en-AU"/>
          </a:p>
        </p:txBody>
      </p:sp>
      <p:sp>
        <p:nvSpPr>
          <p:cNvPr id="6" name="Footer Placeholder 5">
            <a:extLst>
              <a:ext uri="{FF2B5EF4-FFF2-40B4-BE49-F238E27FC236}">
                <a16:creationId xmlns:a16="http://schemas.microsoft.com/office/drawing/2014/main" id="{997B1568-B8BB-2F16-868B-878B669D4F8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7B77FFA-A898-8CA2-6A4E-481B2D61C427}"/>
              </a:ext>
            </a:extLst>
          </p:cNvPr>
          <p:cNvSpPr>
            <a:spLocks noGrp="1"/>
          </p:cNvSpPr>
          <p:nvPr>
            <p:ph type="sldNum" sz="quarter" idx="12"/>
          </p:nvPr>
        </p:nvSpPr>
        <p:spPr/>
        <p:txBody>
          <a:bodyPr/>
          <a:lstStyle/>
          <a:p>
            <a:fld id="{1ABF230D-BDBC-4846-878C-DB3D0C5EBF40}" type="slidenum">
              <a:rPr lang="en-AU" smtClean="0"/>
              <a:t>‹#›</a:t>
            </a:fld>
            <a:endParaRPr lang="en-AU"/>
          </a:p>
        </p:txBody>
      </p:sp>
    </p:spTree>
    <p:extLst>
      <p:ext uri="{BB962C8B-B14F-4D97-AF65-F5344CB8AC3E}">
        <p14:creationId xmlns:p14="http://schemas.microsoft.com/office/powerpoint/2010/main" val="3876606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0FDC-5ECE-E55D-1EF7-65CF2192FFAB}"/>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FEE39A2-7046-3804-B9B1-8E46B36DF3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7E200A-BBF2-960D-D1E8-D2A05AB223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0551193E-CC54-C306-E7C6-BC3469D213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67298C-D895-20A1-D1C5-291225479F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0516712-231C-422D-8838-8736A634040B}"/>
              </a:ext>
            </a:extLst>
          </p:cNvPr>
          <p:cNvSpPr>
            <a:spLocks noGrp="1"/>
          </p:cNvSpPr>
          <p:nvPr>
            <p:ph type="dt" sz="half" idx="10"/>
          </p:nvPr>
        </p:nvSpPr>
        <p:spPr/>
        <p:txBody>
          <a:bodyPr/>
          <a:lstStyle/>
          <a:p>
            <a:fld id="{D5C973D6-672C-42B2-91B9-B65506952FA2}" type="datetimeFigureOut">
              <a:rPr lang="en-AU" smtClean="0"/>
              <a:t>29/12/2025</a:t>
            </a:fld>
            <a:endParaRPr lang="en-AU"/>
          </a:p>
        </p:txBody>
      </p:sp>
      <p:sp>
        <p:nvSpPr>
          <p:cNvPr id="8" name="Footer Placeholder 7">
            <a:extLst>
              <a:ext uri="{FF2B5EF4-FFF2-40B4-BE49-F238E27FC236}">
                <a16:creationId xmlns:a16="http://schemas.microsoft.com/office/drawing/2014/main" id="{F5D51AB1-4112-F0F6-C666-40D6996C8406}"/>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6DEC5B17-4B0B-AF58-1436-EE326F36F352}"/>
              </a:ext>
            </a:extLst>
          </p:cNvPr>
          <p:cNvSpPr>
            <a:spLocks noGrp="1"/>
          </p:cNvSpPr>
          <p:nvPr>
            <p:ph type="sldNum" sz="quarter" idx="12"/>
          </p:nvPr>
        </p:nvSpPr>
        <p:spPr/>
        <p:txBody>
          <a:bodyPr/>
          <a:lstStyle/>
          <a:p>
            <a:fld id="{1ABF230D-BDBC-4846-878C-DB3D0C5EBF40}" type="slidenum">
              <a:rPr lang="en-AU" smtClean="0"/>
              <a:t>‹#›</a:t>
            </a:fld>
            <a:endParaRPr lang="en-AU"/>
          </a:p>
        </p:txBody>
      </p:sp>
    </p:spTree>
    <p:extLst>
      <p:ext uri="{BB962C8B-B14F-4D97-AF65-F5344CB8AC3E}">
        <p14:creationId xmlns:p14="http://schemas.microsoft.com/office/powerpoint/2010/main" val="1217099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B5CB6-9EBB-CD9E-085D-F417B317C7A2}"/>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4806D9BC-5DFE-2669-0677-3CD3FADDC875}"/>
              </a:ext>
            </a:extLst>
          </p:cNvPr>
          <p:cNvSpPr>
            <a:spLocks noGrp="1"/>
          </p:cNvSpPr>
          <p:nvPr>
            <p:ph type="dt" sz="half" idx="10"/>
          </p:nvPr>
        </p:nvSpPr>
        <p:spPr/>
        <p:txBody>
          <a:bodyPr/>
          <a:lstStyle/>
          <a:p>
            <a:fld id="{D5C973D6-672C-42B2-91B9-B65506952FA2}" type="datetimeFigureOut">
              <a:rPr lang="en-AU" smtClean="0"/>
              <a:t>29/12/2025</a:t>
            </a:fld>
            <a:endParaRPr lang="en-AU"/>
          </a:p>
        </p:txBody>
      </p:sp>
      <p:sp>
        <p:nvSpPr>
          <p:cNvPr id="4" name="Footer Placeholder 3">
            <a:extLst>
              <a:ext uri="{FF2B5EF4-FFF2-40B4-BE49-F238E27FC236}">
                <a16:creationId xmlns:a16="http://schemas.microsoft.com/office/drawing/2014/main" id="{7A2D6074-FAE9-60DD-2477-CBD3A86C3F1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CCC3867D-46AC-3B6E-9FA8-9D306DCD9857}"/>
              </a:ext>
            </a:extLst>
          </p:cNvPr>
          <p:cNvSpPr>
            <a:spLocks noGrp="1"/>
          </p:cNvSpPr>
          <p:nvPr>
            <p:ph type="sldNum" sz="quarter" idx="12"/>
          </p:nvPr>
        </p:nvSpPr>
        <p:spPr/>
        <p:txBody>
          <a:bodyPr/>
          <a:lstStyle/>
          <a:p>
            <a:fld id="{1ABF230D-BDBC-4846-878C-DB3D0C5EBF40}" type="slidenum">
              <a:rPr lang="en-AU" smtClean="0"/>
              <a:t>‹#›</a:t>
            </a:fld>
            <a:endParaRPr lang="en-AU"/>
          </a:p>
        </p:txBody>
      </p:sp>
    </p:spTree>
    <p:extLst>
      <p:ext uri="{BB962C8B-B14F-4D97-AF65-F5344CB8AC3E}">
        <p14:creationId xmlns:p14="http://schemas.microsoft.com/office/powerpoint/2010/main" val="562210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35612D-37F9-8851-9BF1-C899646E56F6}"/>
              </a:ext>
            </a:extLst>
          </p:cNvPr>
          <p:cNvSpPr>
            <a:spLocks noGrp="1"/>
          </p:cNvSpPr>
          <p:nvPr>
            <p:ph type="dt" sz="half" idx="10"/>
          </p:nvPr>
        </p:nvSpPr>
        <p:spPr/>
        <p:txBody>
          <a:bodyPr/>
          <a:lstStyle/>
          <a:p>
            <a:fld id="{D5C973D6-672C-42B2-91B9-B65506952FA2}" type="datetimeFigureOut">
              <a:rPr lang="en-AU" smtClean="0"/>
              <a:t>29/12/2025</a:t>
            </a:fld>
            <a:endParaRPr lang="en-AU"/>
          </a:p>
        </p:txBody>
      </p:sp>
      <p:sp>
        <p:nvSpPr>
          <p:cNvPr id="3" name="Footer Placeholder 2">
            <a:extLst>
              <a:ext uri="{FF2B5EF4-FFF2-40B4-BE49-F238E27FC236}">
                <a16:creationId xmlns:a16="http://schemas.microsoft.com/office/drawing/2014/main" id="{B5AF5FAB-DEE4-15E7-2958-FC171562513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321EE8E6-B523-B667-8E4B-C7C9AF6F7FF1}"/>
              </a:ext>
            </a:extLst>
          </p:cNvPr>
          <p:cNvSpPr>
            <a:spLocks noGrp="1"/>
          </p:cNvSpPr>
          <p:nvPr>
            <p:ph type="sldNum" sz="quarter" idx="12"/>
          </p:nvPr>
        </p:nvSpPr>
        <p:spPr/>
        <p:txBody>
          <a:bodyPr/>
          <a:lstStyle/>
          <a:p>
            <a:fld id="{1ABF230D-BDBC-4846-878C-DB3D0C5EBF40}" type="slidenum">
              <a:rPr lang="en-AU" smtClean="0"/>
              <a:t>‹#›</a:t>
            </a:fld>
            <a:endParaRPr lang="en-AU"/>
          </a:p>
        </p:txBody>
      </p:sp>
    </p:spTree>
    <p:extLst>
      <p:ext uri="{BB962C8B-B14F-4D97-AF65-F5344CB8AC3E}">
        <p14:creationId xmlns:p14="http://schemas.microsoft.com/office/powerpoint/2010/main" val="1215995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74D23-AD07-07DD-2364-3845D7440F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F17AD5A-BA32-6262-18E8-DD452499F6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BA2D3EE-28F2-F716-1DF3-2A3AD8667C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A7468E-6D27-BA0F-3441-403904A5DF06}"/>
              </a:ext>
            </a:extLst>
          </p:cNvPr>
          <p:cNvSpPr>
            <a:spLocks noGrp="1"/>
          </p:cNvSpPr>
          <p:nvPr>
            <p:ph type="dt" sz="half" idx="10"/>
          </p:nvPr>
        </p:nvSpPr>
        <p:spPr/>
        <p:txBody>
          <a:bodyPr/>
          <a:lstStyle/>
          <a:p>
            <a:fld id="{D5C973D6-672C-42B2-91B9-B65506952FA2}" type="datetimeFigureOut">
              <a:rPr lang="en-AU" smtClean="0"/>
              <a:t>29/12/2025</a:t>
            </a:fld>
            <a:endParaRPr lang="en-AU"/>
          </a:p>
        </p:txBody>
      </p:sp>
      <p:sp>
        <p:nvSpPr>
          <p:cNvPr id="6" name="Footer Placeholder 5">
            <a:extLst>
              <a:ext uri="{FF2B5EF4-FFF2-40B4-BE49-F238E27FC236}">
                <a16:creationId xmlns:a16="http://schemas.microsoft.com/office/drawing/2014/main" id="{E5DAF61F-C11A-9979-1EBE-2CE0AE957DA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0E3DC33-47B8-A385-4EC5-3DD9D706539B}"/>
              </a:ext>
            </a:extLst>
          </p:cNvPr>
          <p:cNvSpPr>
            <a:spLocks noGrp="1"/>
          </p:cNvSpPr>
          <p:nvPr>
            <p:ph type="sldNum" sz="quarter" idx="12"/>
          </p:nvPr>
        </p:nvSpPr>
        <p:spPr/>
        <p:txBody>
          <a:bodyPr/>
          <a:lstStyle/>
          <a:p>
            <a:fld id="{1ABF230D-BDBC-4846-878C-DB3D0C5EBF40}" type="slidenum">
              <a:rPr lang="en-AU" smtClean="0"/>
              <a:t>‹#›</a:t>
            </a:fld>
            <a:endParaRPr lang="en-AU"/>
          </a:p>
        </p:txBody>
      </p:sp>
    </p:spTree>
    <p:extLst>
      <p:ext uri="{BB962C8B-B14F-4D97-AF65-F5344CB8AC3E}">
        <p14:creationId xmlns:p14="http://schemas.microsoft.com/office/powerpoint/2010/main" val="3996756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CC403-6DE9-8638-E42E-40528295B6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6B21CA73-E5C8-B5CF-38AF-C3CE247362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B7E70985-D322-4743-1B80-4D0925199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75593A-27B4-31F6-6F44-E8CA65CD642A}"/>
              </a:ext>
            </a:extLst>
          </p:cNvPr>
          <p:cNvSpPr>
            <a:spLocks noGrp="1"/>
          </p:cNvSpPr>
          <p:nvPr>
            <p:ph type="dt" sz="half" idx="10"/>
          </p:nvPr>
        </p:nvSpPr>
        <p:spPr/>
        <p:txBody>
          <a:bodyPr/>
          <a:lstStyle/>
          <a:p>
            <a:fld id="{D5C973D6-672C-42B2-91B9-B65506952FA2}" type="datetimeFigureOut">
              <a:rPr lang="en-AU" smtClean="0"/>
              <a:t>29/12/2025</a:t>
            </a:fld>
            <a:endParaRPr lang="en-AU"/>
          </a:p>
        </p:txBody>
      </p:sp>
      <p:sp>
        <p:nvSpPr>
          <p:cNvPr id="6" name="Footer Placeholder 5">
            <a:extLst>
              <a:ext uri="{FF2B5EF4-FFF2-40B4-BE49-F238E27FC236}">
                <a16:creationId xmlns:a16="http://schemas.microsoft.com/office/drawing/2014/main" id="{66D93079-2699-667F-43B0-8BB5025912E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64F878E-2CD3-146D-EF59-A18EDAD77A51}"/>
              </a:ext>
            </a:extLst>
          </p:cNvPr>
          <p:cNvSpPr>
            <a:spLocks noGrp="1"/>
          </p:cNvSpPr>
          <p:nvPr>
            <p:ph type="sldNum" sz="quarter" idx="12"/>
          </p:nvPr>
        </p:nvSpPr>
        <p:spPr/>
        <p:txBody>
          <a:bodyPr/>
          <a:lstStyle/>
          <a:p>
            <a:fld id="{1ABF230D-BDBC-4846-878C-DB3D0C5EBF40}" type="slidenum">
              <a:rPr lang="en-AU" smtClean="0"/>
              <a:t>‹#›</a:t>
            </a:fld>
            <a:endParaRPr lang="en-AU"/>
          </a:p>
        </p:txBody>
      </p:sp>
    </p:spTree>
    <p:extLst>
      <p:ext uri="{BB962C8B-B14F-4D97-AF65-F5344CB8AC3E}">
        <p14:creationId xmlns:p14="http://schemas.microsoft.com/office/powerpoint/2010/main" val="1955002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C1520-5D04-7542-7311-264D3C4032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20480BF-944C-1812-CDD1-D2789C7CE9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63C1CC5-E472-E79E-60C8-81A4B53CF1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5C973D6-672C-42B2-91B9-B65506952FA2}" type="datetimeFigureOut">
              <a:rPr lang="en-AU" smtClean="0"/>
              <a:t>29/12/2025</a:t>
            </a:fld>
            <a:endParaRPr lang="en-AU"/>
          </a:p>
        </p:txBody>
      </p:sp>
      <p:sp>
        <p:nvSpPr>
          <p:cNvPr id="5" name="Footer Placeholder 4">
            <a:extLst>
              <a:ext uri="{FF2B5EF4-FFF2-40B4-BE49-F238E27FC236}">
                <a16:creationId xmlns:a16="http://schemas.microsoft.com/office/drawing/2014/main" id="{AB896DF7-6020-1BF6-CF69-0E09BB0FCB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98787CD4-C0A7-0C64-E17A-B998EF687F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ABF230D-BDBC-4846-878C-DB3D0C5EBF40}" type="slidenum">
              <a:rPr lang="en-AU" smtClean="0"/>
              <a:t>‹#›</a:t>
            </a:fld>
            <a:endParaRPr lang="en-AU"/>
          </a:p>
        </p:txBody>
      </p:sp>
    </p:spTree>
    <p:extLst>
      <p:ext uri="{BB962C8B-B14F-4D97-AF65-F5344CB8AC3E}">
        <p14:creationId xmlns:p14="http://schemas.microsoft.com/office/powerpoint/2010/main" val="13615872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svg"/><Relationship Id="rId7"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CAE83-0A63-A4CD-E4DF-2CA7CB080E75}"/>
            </a:ext>
          </a:extLst>
        </p:cNvPr>
        <p:cNvGrpSpPr/>
        <p:nvPr/>
      </p:nvGrpSpPr>
      <p:grpSpPr>
        <a:xfrm>
          <a:off x="0" y="0"/>
          <a:ext cx="0" cy="0"/>
          <a:chOff x="0" y="0"/>
          <a:chExt cx="0" cy="0"/>
        </a:xfrm>
      </p:grpSpPr>
      <p:pic>
        <p:nvPicPr>
          <p:cNvPr id="7" name="Graphic 6">
            <a:extLst>
              <a:ext uri="{FF2B5EF4-FFF2-40B4-BE49-F238E27FC236}">
                <a16:creationId xmlns:a16="http://schemas.microsoft.com/office/drawing/2014/main" id="{C36C76EC-D5EA-4FA8-46AF-10D60533E9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40358" y="5822996"/>
            <a:ext cx="1980000" cy="435600"/>
          </a:xfrm>
          <a:prstGeom prst="rect">
            <a:avLst/>
          </a:prstGeom>
        </p:spPr>
      </p:pic>
      <p:pic>
        <p:nvPicPr>
          <p:cNvPr id="9" name="Graphic 8">
            <a:extLst>
              <a:ext uri="{FF2B5EF4-FFF2-40B4-BE49-F238E27FC236}">
                <a16:creationId xmlns:a16="http://schemas.microsoft.com/office/drawing/2014/main" id="{4DE56803-5F24-62AF-DDC9-D4121968D2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95568" y="5810264"/>
            <a:ext cx="1980000" cy="435600"/>
          </a:xfrm>
          <a:prstGeom prst="rect">
            <a:avLst/>
          </a:prstGeom>
        </p:spPr>
      </p:pic>
      <p:pic>
        <p:nvPicPr>
          <p:cNvPr id="4" name="Picture 3" descr="A blue text with a arrow&#10;&#10;AI-generated content may be incorrect.">
            <a:extLst>
              <a:ext uri="{FF2B5EF4-FFF2-40B4-BE49-F238E27FC236}">
                <a16:creationId xmlns:a16="http://schemas.microsoft.com/office/drawing/2014/main" id="{CDEB3636-139E-068D-9B3D-B3468A2240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5194" y="689996"/>
            <a:ext cx="2823525" cy="1080000"/>
          </a:xfrm>
          <a:prstGeom prst="rect">
            <a:avLst/>
          </a:prstGeom>
        </p:spPr>
      </p:pic>
      <p:pic>
        <p:nvPicPr>
          <p:cNvPr id="1026" name="Picture 2" descr="A blue and white logo&#10;&#10;AI-generated content may be incorrect.">
            <a:extLst>
              <a:ext uri="{FF2B5EF4-FFF2-40B4-BE49-F238E27FC236}">
                <a16:creationId xmlns:a16="http://schemas.microsoft.com/office/drawing/2014/main" id="{B48D818B-3056-DE6F-A2E0-14EE19F75A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358" y="5800364"/>
            <a:ext cx="2160000" cy="445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C387940-68C8-9A3F-1E57-9F95D2BEF594}"/>
              </a:ext>
            </a:extLst>
          </p:cNvPr>
          <p:cNvSpPr txBox="1"/>
          <p:nvPr/>
        </p:nvSpPr>
        <p:spPr>
          <a:xfrm>
            <a:off x="63755" y="3105834"/>
            <a:ext cx="640080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AU" sz="3600" b="1" i="0" u="none" strike="noStrike" kern="1200" cap="none" spc="0" normalizeH="0" baseline="0" noProof="0">
                <a:ln>
                  <a:noFill/>
                </a:ln>
                <a:solidFill>
                  <a:prstClr val="black"/>
                </a:solidFill>
                <a:effectLst/>
                <a:uLnTx/>
                <a:uFillTx/>
                <a:latin typeface="Optima" panose="02000503060000020004"/>
                <a:ea typeface="等线" panose="02010600030101010101" pitchFamily="2" charset="-122"/>
                <a:cs typeface="+mn-cs"/>
              </a:rPr>
              <a:t>Go-to Market Strategy 2026</a:t>
            </a:r>
          </a:p>
        </p:txBody>
      </p:sp>
      <p:pic>
        <p:nvPicPr>
          <p:cNvPr id="3" name="Picture 2" descr="A collage of different types of vehicles&#10;&#10;AI-generated content may be incorrect.">
            <a:extLst>
              <a:ext uri="{FF2B5EF4-FFF2-40B4-BE49-F238E27FC236}">
                <a16:creationId xmlns:a16="http://schemas.microsoft.com/office/drawing/2014/main" id="{530CAFEF-D196-3FB7-8993-0D173BF5C9CA}"/>
              </a:ext>
            </a:extLst>
          </p:cNvPr>
          <p:cNvPicPr>
            <a:picLocks noChangeAspect="1"/>
          </p:cNvPicPr>
          <p:nvPr/>
        </p:nvPicPr>
        <p:blipFill>
          <a:blip r:embed="rId8"/>
          <a:stretch>
            <a:fillRect/>
          </a:stretch>
        </p:blipFill>
        <p:spPr>
          <a:xfrm>
            <a:off x="6275260" y="51195"/>
            <a:ext cx="5852985" cy="5725298"/>
          </a:xfrm>
          <a:prstGeom prst="rect">
            <a:avLst/>
          </a:prstGeom>
        </p:spPr>
      </p:pic>
    </p:spTree>
    <p:extLst>
      <p:ext uri="{BB962C8B-B14F-4D97-AF65-F5344CB8AC3E}">
        <p14:creationId xmlns:p14="http://schemas.microsoft.com/office/powerpoint/2010/main" val="122244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5515C-73D2-A944-DF68-5F65395B0065}"/>
              </a:ext>
            </a:extLst>
          </p:cNvPr>
          <p:cNvSpPr>
            <a:spLocks noGrp="1"/>
          </p:cNvSpPr>
          <p:nvPr>
            <p:ph type="title"/>
          </p:nvPr>
        </p:nvSpPr>
        <p:spPr>
          <a:xfrm>
            <a:off x="90577" y="5692"/>
            <a:ext cx="10515600" cy="840220"/>
          </a:xfrm>
        </p:spPr>
        <p:txBody>
          <a:bodyPr>
            <a:normAutofit/>
          </a:bodyPr>
          <a:lstStyle/>
          <a:p>
            <a:r>
              <a:rPr lang="en-US" sz="2800" b="1">
                <a:latin typeface="Optima"/>
                <a:ea typeface="+mn-ea"/>
                <a:cs typeface="+mn-cs"/>
              </a:rPr>
              <a:t>What didn’t work</a:t>
            </a:r>
          </a:p>
        </p:txBody>
      </p:sp>
      <p:graphicFrame>
        <p:nvGraphicFramePr>
          <p:cNvPr id="5" name="Chart 4">
            <a:extLst>
              <a:ext uri="{FF2B5EF4-FFF2-40B4-BE49-F238E27FC236}">
                <a16:creationId xmlns:a16="http://schemas.microsoft.com/office/drawing/2014/main" id="{0677DE6D-B07C-E485-CF64-B2C59DFC143D}"/>
              </a:ext>
            </a:extLst>
          </p:cNvPr>
          <p:cNvGraphicFramePr>
            <a:graphicFrameLocks/>
          </p:cNvGraphicFramePr>
          <p:nvPr>
            <p:extLst>
              <p:ext uri="{D42A27DB-BD31-4B8C-83A1-F6EECF244321}">
                <p14:modId xmlns:p14="http://schemas.microsoft.com/office/powerpoint/2010/main" val="4069479722"/>
              </p:ext>
            </p:extLst>
          </p:nvPr>
        </p:nvGraphicFramePr>
        <p:xfrm>
          <a:off x="349597" y="615875"/>
          <a:ext cx="7203220" cy="58544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Table 5">
            <a:extLst>
              <a:ext uri="{FF2B5EF4-FFF2-40B4-BE49-F238E27FC236}">
                <a16:creationId xmlns:a16="http://schemas.microsoft.com/office/drawing/2014/main" id="{396F9B31-54F0-D467-1721-CDC4F1839FFC}"/>
              </a:ext>
            </a:extLst>
          </p:cNvPr>
          <p:cNvGraphicFramePr>
            <a:graphicFrameLocks noGrp="1"/>
          </p:cNvGraphicFramePr>
          <p:nvPr>
            <p:extLst>
              <p:ext uri="{D42A27DB-BD31-4B8C-83A1-F6EECF244321}">
                <p14:modId xmlns:p14="http://schemas.microsoft.com/office/powerpoint/2010/main" val="1612015088"/>
              </p:ext>
            </p:extLst>
          </p:nvPr>
        </p:nvGraphicFramePr>
        <p:xfrm>
          <a:off x="7838166" y="173856"/>
          <a:ext cx="4004236" cy="6510287"/>
        </p:xfrm>
        <a:graphic>
          <a:graphicData uri="http://schemas.openxmlformats.org/drawingml/2006/table">
            <a:tbl>
              <a:tblPr>
                <a:tableStyleId>{5C22544A-7EE6-4342-B048-85BDC9FD1C3A}</a:tableStyleId>
              </a:tblPr>
              <a:tblGrid>
                <a:gridCol w="728042">
                  <a:extLst>
                    <a:ext uri="{9D8B030D-6E8A-4147-A177-3AD203B41FA5}">
                      <a16:colId xmlns:a16="http://schemas.microsoft.com/office/drawing/2014/main" val="1374666837"/>
                    </a:ext>
                  </a:extLst>
                </a:gridCol>
                <a:gridCol w="3276194">
                  <a:extLst>
                    <a:ext uri="{9D8B030D-6E8A-4147-A177-3AD203B41FA5}">
                      <a16:colId xmlns:a16="http://schemas.microsoft.com/office/drawing/2014/main" val="2258352380"/>
                    </a:ext>
                  </a:extLst>
                </a:gridCol>
              </a:tblGrid>
              <a:tr h="640007">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Ref#</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What didn't work?</a:t>
                      </a:r>
                    </a:p>
                  </a:txBody>
                  <a:tcPr marL="5880" marR="5880" marT="5880" marB="0" anchor="ctr"/>
                </a:tc>
                <a:extLst>
                  <a:ext uri="{0D108BD9-81ED-4DB2-BD59-A6C34878D82A}">
                    <a16:rowId xmlns:a16="http://schemas.microsoft.com/office/drawing/2014/main" val="1499730023"/>
                  </a:ext>
                </a:extLst>
              </a:tr>
              <a:tr h="160002">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A</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Longer sales cycle</a:t>
                      </a:r>
                    </a:p>
                  </a:txBody>
                  <a:tcPr marL="5880" marR="5880" marT="5880" marB="0" anchor="ctr"/>
                </a:tc>
                <a:extLst>
                  <a:ext uri="{0D108BD9-81ED-4DB2-BD59-A6C34878D82A}">
                    <a16:rowId xmlns:a16="http://schemas.microsoft.com/office/drawing/2014/main" val="4245889317"/>
                  </a:ext>
                </a:extLst>
              </a:tr>
              <a:tr h="160002">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B</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Issues with messaging &amp; communication</a:t>
                      </a:r>
                    </a:p>
                  </a:txBody>
                  <a:tcPr marL="5880" marR="5880" marT="5880" marB="0" anchor="ctr"/>
                </a:tc>
                <a:extLst>
                  <a:ext uri="{0D108BD9-81ED-4DB2-BD59-A6C34878D82A}">
                    <a16:rowId xmlns:a16="http://schemas.microsoft.com/office/drawing/2014/main" val="1010892743"/>
                  </a:ext>
                </a:extLst>
              </a:tr>
              <a:tr h="320003">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C1</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Relationship within partner network. Budget approvals. Beat competition</a:t>
                      </a:r>
                    </a:p>
                  </a:txBody>
                  <a:tcPr marL="5880" marR="5880" marT="5880" marB="0" anchor="ctr"/>
                </a:tc>
                <a:extLst>
                  <a:ext uri="{0D108BD9-81ED-4DB2-BD59-A6C34878D82A}">
                    <a16:rowId xmlns:a16="http://schemas.microsoft.com/office/drawing/2014/main" val="3637667995"/>
                  </a:ext>
                </a:extLst>
              </a:tr>
              <a:tr h="320003">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C2</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Relationship within partner network. Budget approvals. Beat competition</a:t>
                      </a:r>
                    </a:p>
                  </a:txBody>
                  <a:tcPr marL="5880" marR="5880" marT="5880" marB="0" anchor="ctr"/>
                </a:tc>
                <a:extLst>
                  <a:ext uri="{0D108BD9-81ED-4DB2-BD59-A6C34878D82A}">
                    <a16:rowId xmlns:a16="http://schemas.microsoft.com/office/drawing/2014/main" val="409160166"/>
                  </a:ext>
                </a:extLst>
              </a:tr>
              <a:tr h="160002">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D</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More effort on delivery (POV)</a:t>
                      </a:r>
                    </a:p>
                  </a:txBody>
                  <a:tcPr marL="5880" marR="5880" marT="5880" marB="0" anchor="ctr"/>
                </a:tc>
                <a:extLst>
                  <a:ext uri="{0D108BD9-81ED-4DB2-BD59-A6C34878D82A}">
                    <a16:rowId xmlns:a16="http://schemas.microsoft.com/office/drawing/2014/main" val="2816718113"/>
                  </a:ext>
                </a:extLst>
              </a:tr>
              <a:tr h="160002">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E</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Global SAP team doesn't understand PiLog's niche</a:t>
                      </a:r>
                    </a:p>
                  </a:txBody>
                  <a:tcPr marL="5880" marR="5880" marT="5880" marB="0" anchor="ctr"/>
                </a:tc>
                <a:extLst>
                  <a:ext uri="{0D108BD9-81ED-4DB2-BD59-A6C34878D82A}">
                    <a16:rowId xmlns:a16="http://schemas.microsoft.com/office/drawing/2014/main" val="3332182556"/>
                  </a:ext>
                </a:extLst>
              </a:tr>
              <a:tr h="160002">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F</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Necessary support from SAP. SAP AEs view PiLog as nuisance.</a:t>
                      </a:r>
                    </a:p>
                  </a:txBody>
                  <a:tcPr marL="5880" marR="5880" marT="5880" marB="0" anchor="ctr"/>
                </a:tc>
                <a:extLst>
                  <a:ext uri="{0D108BD9-81ED-4DB2-BD59-A6C34878D82A}">
                    <a16:rowId xmlns:a16="http://schemas.microsoft.com/office/drawing/2014/main" val="2782513890"/>
                  </a:ext>
                </a:extLst>
              </a:tr>
              <a:tr h="160002">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G</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Poor lead to Opportunity conversion</a:t>
                      </a:r>
                    </a:p>
                  </a:txBody>
                  <a:tcPr marL="5880" marR="5880" marT="5880" marB="0" anchor="ctr"/>
                </a:tc>
                <a:extLst>
                  <a:ext uri="{0D108BD9-81ED-4DB2-BD59-A6C34878D82A}">
                    <a16:rowId xmlns:a16="http://schemas.microsoft.com/office/drawing/2014/main" val="976675370"/>
                  </a:ext>
                </a:extLst>
              </a:tr>
              <a:tr h="320003">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H</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Building a trusted relationship with SAP AE and Market Dynamics</a:t>
                      </a:r>
                    </a:p>
                  </a:txBody>
                  <a:tcPr marL="5880" marR="5880" marT="5880" marB="0" anchor="ctr"/>
                </a:tc>
                <a:extLst>
                  <a:ext uri="{0D108BD9-81ED-4DB2-BD59-A6C34878D82A}">
                    <a16:rowId xmlns:a16="http://schemas.microsoft.com/office/drawing/2014/main" val="2730972470"/>
                  </a:ext>
                </a:extLst>
              </a:tr>
              <a:tr h="160002">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I</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Volume of licenses/ tier structure</a:t>
                      </a:r>
                    </a:p>
                  </a:txBody>
                  <a:tcPr marL="5880" marR="5880" marT="5880" marB="0" anchor="ctr"/>
                </a:tc>
                <a:extLst>
                  <a:ext uri="{0D108BD9-81ED-4DB2-BD59-A6C34878D82A}">
                    <a16:rowId xmlns:a16="http://schemas.microsoft.com/office/drawing/2014/main" val="1599588834"/>
                  </a:ext>
                </a:extLst>
              </a:tr>
              <a:tr h="160002">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J</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Low Brand name recognition in new markets</a:t>
                      </a:r>
                    </a:p>
                  </a:txBody>
                  <a:tcPr marL="5880" marR="5880" marT="5880" marB="0" anchor="ctr"/>
                </a:tc>
                <a:extLst>
                  <a:ext uri="{0D108BD9-81ED-4DB2-BD59-A6C34878D82A}">
                    <a16:rowId xmlns:a16="http://schemas.microsoft.com/office/drawing/2014/main" val="1649950327"/>
                  </a:ext>
                </a:extLst>
              </a:tr>
              <a:tr h="160002">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K</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Market visibility</a:t>
                      </a:r>
                    </a:p>
                  </a:txBody>
                  <a:tcPr marL="5880" marR="5880" marT="5880" marB="0" anchor="ctr"/>
                </a:tc>
                <a:extLst>
                  <a:ext uri="{0D108BD9-81ED-4DB2-BD59-A6C34878D82A}">
                    <a16:rowId xmlns:a16="http://schemas.microsoft.com/office/drawing/2014/main" val="1595118177"/>
                  </a:ext>
                </a:extLst>
              </a:tr>
              <a:tr h="160002">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L</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Branding</a:t>
                      </a:r>
                    </a:p>
                  </a:txBody>
                  <a:tcPr marL="5880" marR="5880" marT="5880" marB="0" anchor="ctr"/>
                </a:tc>
                <a:extLst>
                  <a:ext uri="{0D108BD9-81ED-4DB2-BD59-A6C34878D82A}">
                    <a16:rowId xmlns:a16="http://schemas.microsoft.com/office/drawing/2014/main" val="3741716332"/>
                  </a:ext>
                </a:extLst>
              </a:tr>
              <a:tr h="160002">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M</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Diversification of investments in Saudi.</a:t>
                      </a:r>
                    </a:p>
                  </a:txBody>
                  <a:tcPr marL="5880" marR="5880" marT="5880" marB="0" anchor="ctr"/>
                </a:tc>
                <a:extLst>
                  <a:ext uri="{0D108BD9-81ED-4DB2-BD59-A6C34878D82A}">
                    <a16:rowId xmlns:a16="http://schemas.microsoft.com/office/drawing/2014/main" val="1003582574"/>
                  </a:ext>
                </a:extLst>
              </a:tr>
              <a:tr h="160002">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N</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Budget of customers constrained</a:t>
                      </a:r>
                    </a:p>
                  </a:txBody>
                  <a:tcPr marL="5880" marR="5880" marT="5880" marB="0" anchor="ctr"/>
                </a:tc>
                <a:extLst>
                  <a:ext uri="{0D108BD9-81ED-4DB2-BD59-A6C34878D82A}">
                    <a16:rowId xmlns:a16="http://schemas.microsoft.com/office/drawing/2014/main" val="1598347701"/>
                  </a:ext>
                </a:extLst>
              </a:tr>
              <a:tr h="160002">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O</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Lot of competition</a:t>
                      </a:r>
                    </a:p>
                  </a:txBody>
                  <a:tcPr marL="5880" marR="5880" marT="5880" marB="0" anchor="ctr"/>
                </a:tc>
                <a:extLst>
                  <a:ext uri="{0D108BD9-81ED-4DB2-BD59-A6C34878D82A}">
                    <a16:rowId xmlns:a16="http://schemas.microsoft.com/office/drawing/2014/main" val="813270385"/>
                  </a:ext>
                </a:extLst>
              </a:tr>
              <a:tr h="160002">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P</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Increase visibility to Clients</a:t>
                      </a:r>
                    </a:p>
                  </a:txBody>
                  <a:tcPr marL="5880" marR="5880" marT="5880" marB="0" anchor="ctr"/>
                </a:tc>
                <a:extLst>
                  <a:ext uri="{0D108BD9-81ED-4DB2-BD59-A6C34878D82A}">
                    <a16:rowId xmlns:a16="http://schemas.microsoft.com/office/drawing/2014/main" val="3306998971"/>
                  </a:ext>
                </a:extLst>
              </a:tr>
              <a:tr h="160002">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Q</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Do more webinars in local language</a:t>
                      </a:r>
                    </a:p>
                  </a:txBody>
                  <a:tcPr marL="5880" marR="5880" marT="5880" marB="0" anchor="ctr"/>
                </a:tc>
                <a:extLst>
                  <a:ext uri="{0D108BD9-81ED-4DB2-BD59-A6C34878D82A}">
                    <a16:rowId xmlns:a16="http://schemas.microsoft.com/office/drawing/2014/main" val="3934215104"/>
                  </a:ext>
                </a:extLst>
              </a:tr>
              <a:tr h="320003">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R</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Promotion of content by project managers.. account managers etc.</a:t>
                      </a:r>
                    </a:p>
                  </a:txBody>
                  <a:tcPr marL="5880" marR="5880" marT="5880" marB="0" anchor="ctr"/>
                </a:tc>
                <a:extLst>
                  <a:ext uri="{0D108BD9-81ED-4DB2-BD59-A6C34878D82A}">
                    <a16:rowId xmlns:a16="http://schemas.microsoft.com/office/drawing/2014/main" val="2877719921"/>
                  </a:ext>
                </a:extLst>
              </a:tr>
              <a:tr h="160002">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S1</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Creation of Good use cases; and fine tune use cases</a:t>
                      </a:r>
                    </a:p>
                  </a:txBody>
                  <a:tcPr marL="5880" marR="5880" marT="5880" marB="0" anchor="ctr"/>
                </a:tc>
                <a:extLst>
                  <a:ext uri="{0D108BD9-81ED-4DB2-BD59-A6C34878D82A}">
                    <a16:rowId xmlns:a16="http://schemas.microsoft.com/office/drawing/2014/main" val="145608492"/>
                  </a:ext>
                </a:extLst>
              </a:tr>
              <a:tr h="160002">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S2</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Creation of Good use cases; and fine tune use cases</a:t>
                      </a:r>
                    </a:p>
                  </a:txBody>
                  <a:tcPr marL="5880" marR="5880" marT="5880" marB="0" anchor="ctr"/>
                </a:tc>
                <a:extLst>
                  <a:ext uri="{0D108BD9-81ED-4DB2-BD59-A6C34878D82A}">
                    <a16:rowId xmlns:a16="http://schemas.microsoft.com/office/drawing/2014/main" val="3526036296"/>
                  </a:ext>
                </a:extLst>
              </a:tr>
              <a:tr h="160002">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T</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Not much traction from SAP BTP</a:t>
                      </a:r>
                    </a:p>
                  </a:txBody>
                  <a:tcPr marL="5880" marR="5880" marT="5880" marB="0" anchor="ctr"/>
                </a:tc>
                <a:extLst>
                  <a:ext uri="{0D108BD9-81ED-4DB2-BD59-A6C34878D82A}">
                    <a16:rowId xmlns:a16="http://schemas.microsoft.com/office/drawing/2014/main" val="3968870450"/>
                  </a:ext>
                </a:extLst>
              </a:tr>
              <a:tr h="160002">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U</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Licensing model benefits</a:t>
                      </a:r>
                    </a:p>
                  </a:txBody>
                  <a:tcPr marL="5880" marR="5880" marT="5880" marB="0" anchor="ctr"/>
                </a:tc>
                <a:extLst>
                  <a:ext uri="{0D108BD9-81ED-4DB2-BD59-A6C34878D82A}">
                    <a16:rowId xmlns:a16="http://schemas.microsoft.com/office/drawing/2014/main" val="2784386261"/>
                  </a:ext>
                </a:extLst>
              </a:tr>
              <a:tr h="160002">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V</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Battle cards - Adv and Disadv of competitor solutions</a:t>
                      </a:r>
                    </a:p>
                  </a:txBody>
                  <a:tcPr marL="5880" marR="5880" marT="5880" marB="0" anchor="ctr"/>
                </a:tc>
                <a:extLst>
                  <a:ext uri="{0D108BD9-81ED-4DB2-BD59-A6C34878D82A}">
                    <a16:rowId xmlns:a16="http://schemas.microsoft.com/office/drawing/2014/main" val="1075794073"/>
                  </a:ext>
                </a:extLst>
              </a:tr>
              <a:tr h="160002">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W</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Battle cards based on region, industry</a:t>
                      </a:r>
                    </a:p>
                  </a:txBody>
                  <a:tcPr marL="5880" marR="5880" marT="5880" marB="0" anchor="ctr"/>
                </a:tc>
                <a:extLst>
                  <a:ext uri="{0D108BD9-81ED-4DB2-BD59-A6C34878D82A}">
                    <a16:rowId xmlns:a16="http://schemas.microsoft.com/office/drawing/2014/main" val="2868009591"/>
                  </a:ext>
                </a:extLst>
              </a:tr>
              <a:tr h="160002">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X</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ROI calculation</a:t>
                      </a:r>
                    </a:p>
                  </a:txBody>
                  <a:tcPr marL="5880" marR="5880" marT="5880" marB="0" anchor="ctr"/>
                </a:tc>
                <a:extLst>
                  <a:ext uri="{0D108BD9-81ED-4DB2-BD59-A6C34878D82A}">
                    <a16:rowId xmlns:a16="http://schemas.microsoft.com/office/drawing/2014/main" val="223589811"/>
                  </a:ext>
                </a:extLst>
              </a:tr>
              <a:tr h="160002">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Y</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Webinars for each IBU</a:t>
                      </a:r>
                    </a:p>
                  </a:txBody>
                  <a:tcPr marL="5880" marR="5880" marT="5880" marB="0" anchor="ctr"/>
                </a:tc>
                <a:extLst>
                  <a:ext uri="{0D108BD9-81ED-4DB2-BD59-A6C34878D82A}">
                    <a16:rowId xmlns:a16="http://schemas.microsoft.com/office/drawing/2014/main" val="3993708298"/>
                  </a:ext>
                </a:extLst>
              </a:tr>
              <a:tr h="160002">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Z</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Future innovations - BDC use cases. joule integration</a:t>
                      </a:r>
                    </a:p>
                  </a:txBody>
                  <a:tcPr marL="5880" marR="5880" marT="5880" marB="0" anchor="ctr"/>
                </a:tc>
                <a:extLst>
                  <a:ext uri="{0D108BD9-81ED-4DB2-BD59-A6C34878D82A}">
                    <a16:rowId xmlns:a16="http://schemas.microsoft.com/office/drawing/2014/main" val="1387343281"/>
                  </a:ext>
                </a:extLst>
              </a:tr>
              <a:tr h="160002">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AA</a:t>
                      </a:r>
                    </a:p>
                  </a:txBody>
                  <a:tcPr marL="5880" marR="5880" marT="5880" marB="0" anchor="ctr"/>
                </a:tc>
                <a:tc>
                  <a:txBody>
                    <a:bodyPr/>
                    <a:lstStyle/>
                    <a:p>
                      <a:pPr marL="0" algn="ctr" defTabSz="914400" rtl="0" eaLnBrk="1" fontAlgn="ctr" latinLnBrk="0" hangingPunct="1">
                        <a:buNone/>
                      </a:pPr>
                      <a:r>
                        <a:rPr lang="en-AU" sz="1100" kern="1200">
                          <a:solidFill>
                            <a:schemeClr val="dk1"/>
                          </a:solidFill>
                          <a:effectLst/>
                          <a:latin typeface="Optima"/>
                          <a:ea typeface="+mn-ea"/>
                          <a:cs typeface="+mn-cs"/>
                        </a:rPr>
                        <a:t>Build the campaigns on pain points</a:t>
                      </a:r>
                    </a:p>
                  </a:txBody>
                  <a:tcPr marL="5880" marR="5880" marT="5880" marB="0" anchor="ctr"/>
                </a:tc>
                <a:extLst>
                  <a:ext uri="{0D108BD9-81ED-4DB2-BD59-A6C34878D82A}">
                    <a16:rowId xmlns:a16="http://schemas.microsoft.com/office/drawing/2014/main" val="3915809880"/>
                  </a:ext>
                </a:extLst>
              </a:tr>
            </a:tbl>
          </a:graphicData>
        </a:graphic>
      </p:graphicFrame>
    </p:spTree>
    <p:extLst>
      <p:ext uri="{BB962C8B-B14F-4D97-AF65-F5344CB8AC3E}">
        <p14:creationId xmlns:p14="http://schemas.microsoft.com/office/powerpoint/2010/main" val="2607294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42717-DCFD-2EBD-ACFB-D3BF313925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175CD-AD3C-7F52-75C5-F90F7C5696AF}"/>
              </a:ext>
            </a:extLst>
          </p:cNvPr>
          <p:cNvSpPr>
            <a:spLocks noGrp="1"/>
          </p:cNvSpPr>
          <p:nvPr>
            <p:ph type="title"/>
          </p:nvPr>
        </p:nvSpPr>
        <p:spPr>
          <a:xfrm>
            <a:off x="4313" y="5692"/>
            <a:ext cx="10515600" cy="840220"/>
          </a:xfrm>
        </p:spPr>
        <p:txBody>
          <a:bodyPr>
            <a:normAutofit/>
          </a:bodyPr>
          <a:lstStyle/>
          <a:p>
            <a:r>
              <a:rPr lang="en-US" sz="2800" b="1">
                <a:latin typeface="Optima"/>
                <a:ea typeface="+mn-ea"/>
                <a:cs typeface="+mn-cs"/>
              </a:rPr>
              <a:t>What didn’t work</a:t>
            </a:r>
          </a:p>
        </p:txBody>
      </p:sp>
      <p:graphicFrame>
        <p:nvGraphicFramePr>
          <p:cNvPr id="6" name="Table 5">
            <a:extLst>
              <a:ext uri="{FF2B5EF4-FFF2-40B4-BE49-F238E27FC236}">
                <a16:creationId xmlns:a16="http://schemas.microsoft.com/office/drawing/2014/main" id="{A5AF812D-3616-BCDA-1549-4DE54497116B}"/>
              </a:ext>
            </a:extLst>
          </p:cNvPr>
          <p:cNvGraphicFramePr>
            <a:graphicFrameLocks noGrp="1"/>
          </p:cNvGraphicFramePr>
          <p:nvPr>
            <p:extLst>
              <p:ext uri="{D42A27DB-BD31-4B8C-83A1-F6EECF244321}">
                <p14:modId xmlns:p14="http://schemas.microsoft.com/office/powerpoint/2010/main" val="380411685"/>
              </p:ext>
            </p:extLst>
          </p:nvPr>
        </p:nvGraphicFramePr>
        <p:xfrm>
          <a:off x="7838166" y="173856"/>
          <a:ext cx="4004236" cy="6510287"/>
        </p:xfrm>
        <a:graphic>
          <a:graphicData uri="http://schemas.openxmlformats.org/drawingml/2006/table">
            <a:tbl>
              <a:tblPr>
                <a:tableStyleId>{93296810-A885-4BE3-A3E7-6D5BEEA58F35}</a:tableStyleId>
              </a:tblPr>
              <a:tblGrid>
                <a:gridCol w="728042">
                  <a:extLst>
                    <a:ext uri="{9D8B030D-6E8A-4147-A177-3AD203B41FA5}">
                      <a16:colId xmlns:a16="http://schemas.microsoft.com/office/drawing/2014/main" val="1374666837"/>
                    </a:ext>
                  </a:extLst>
                </a:gridCol>
                <a:gridCol w="3276194">
                  <a:extLst>
                    <a:ext uri="{9D8B030D-6E8A-4147-A177-3AD203B41FA5}">
                      <a16:colId xmlns:a16="http://schemas.microsoft.com/office/drawing/2014/main" val="2258352380"/>
                    </a:ext>
                  </a:extLst>
                </a:gridCol>
              </a:tblGrid>
              <a:tr h="640007">
                <a:tc>
                  <a:txBody>
                    <a:bodyPr/>
                    <a:lstStyle/>
                    <a:p>
                      <a:pPr algn="ctr" fontAlgn="ctr">
                        <a:buNone/>
                      </a:pPr>
                      <a:r>
                        <a:rPr lang="en-AU" sz="1100" b="1" u="none" strike="noStrike">
                          <a:effectLst/>
                        </a:rPr>
                        <a:t>Ref#</a:t>
                      </a:r>
                      <a:endParaRPr lang="en-AU" sz="1100" b="1" i="0" u="none" strike="noStrike">
                        <a:effectLst/>
                        <a:latin typeface="Optima" panose="02000503060000020004" pitchFamily="2" charset="0"/>
                      </a:endParaRPr>
                    </a:p>
                  </a:txBody>
                  <a:tcPr marL="5880" marR="5880" marT="5880" marB="0" anchor="ctr"/>
                </a:tc>
                <a:tc>
                  <a:txBody>
                    <a:bodyPr/>
                    <a:lstStyle/>
                    <a:p>
                      <a:pPr algn="ctr" fontAlgn="ctr">
                        <a:buNone/>
                      </a:pPr>
                      <a:r>
                        <a:rPr lang="en-AU" sz="1100" b="1" u="none" strike="noStrike">
                          <a:effectLst/>
                        </a:rPr>
                        <a:t>What didn't work?</a:t>
                      </a:r>
                      <a:endParaRPr lang="en-AU" sz="1100" b="1"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1499730023"/>
                  </a:ext>
                </a:extLst>
              </a:tr>
              <a:tr h="160002">
                <a:tc>
                  <a:txBody>
                    <a:bodyPr/>
                    <a:lstStyle/>
                    <a:p>
                      <a:pPr algn="ctr" fontAlgn="ctr">
                        <a:buNone/>
                      </a:pPr>
                      <a:r>
                        <a:rPr lang="en-AU" sz="1100" u="none" strike="noStrike">
                          <a:effectLst/>
                        </a:rPr>
                        <a:t>A</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Longer sales cycle</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4245889317"/>
                  </a:ext>
                </a:extLst>
              </a:tr>
              <a:tr h="160002">
                <a:tc>
                  <a:txBody>
                    <a:bodyPr/>
                    <a:lstStyle/>
                    <a:p>
                      <a:pPr algn="ctr" fontAlgn="ctr">
                        <a:buNone/>
                      </a:pPr>
                      <a:r>
                        <a:rPr lang="en-AU" sz="1100" u="none" strike="noStrike">
                          <a:effectLst/>
                        </a:rPr>
                        <a:t>B</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Issues with messaging &amp; communication</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1010892743"/>
                  </a:ext>
                </a:extLst>
              </a:tr>
              <a:tr h="320003">
                <a:tc>
                  <a:txBody>
                    <a:bodyPr/>
                    <a:lstStyle/>
                    <a:p>
                      <a:pPr algn="ctr" fontAlgn="ctr">
                        <a:buNone/>
                      </a:pPr>
                      <a:r>
                        <a:rPr lang="en-AU" sz="1100" u="none" strike="noStrike">
                          <a:effectLst/>
                        </a:rPr>
                        <a:t>C1</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Relationship within partner network. Budget approvals. Beat competition</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3637667995"/>
                  </a:ext>
                </a:extLst>
              </a:tr>
              <a:tr h="320003">
                <a:tc>
                  <a:txBody>
                    <a:bodyPr/>
                    <a:lstStyle/>
                    <a:p>
                      <a:pPr algn="ctr" fontAlgn="ctr">
                        <a:buNone/>
                      </a:pPr>
                      <a:r>
                        <a:rPr lang="en-AU" sz="1100" u="none" strike="noStrike">
                          <a:effectLst/>
                        </a:rPr>
                        <a:t>C2</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Relationship within partner network. Budget approvals. Beat competition</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409160166"/>
                  </a:ext>
                </a:extLst>
              </a:tr>
              <a:tr h="160002">
                <a:tc>
                  <a:txBody>
                    <a:bodyPr/>
                    <a:lstStyle/>
                    <a:p>
                      <a:pPr algn="ctr" fontAlgn="ctr">
                        <a:buNone/>
                      </a:pPr>
                      <a:r>
                        <a:rPr lang="en-AU" sz="1100" u="none" strike="noStrike">
                          <a:effectLst/>
                        </a:rPr>
                        <a:t>D</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More effort on delivery (POV)</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2816718113"/>
                  </a:ext>
                </a:extLst>
              </a:tr>
              <a:tr h="160002">
                <a:tc>
                  <a:txBody>
                    <a:bodyPr/>
                    <a:lstStyle/>
                    <a:p>
                      <a:pPr algn="ctr" fontAlgn="ctr">
                        <a:buNone/>
                      </a:pPr>
                      <a:r>
                        <a:rPr lang="en-AU" sz="1100" u="none" strike="noStrike">
                          <a:effectLst/>
                        </a:rPr>
                        <a:t>E</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Global SAP team doesn't understand </a:t>
                      </a:r>
                      <a:r>
                        <a:rPr lang="en-AU" sz="1100" u="none" strike="noStrike" err="1">
                          <a:effectLst/>
                        </a:rPr>
                        <a:t>PiLog's</a:t>
                      </a:r>
                      <a:r>
                        <a:rPr lang="en-AU" sz="1100" u="none" strike="noStrike">
                          <a:effectLst/>
                        </a:rPr>
                        <a:t> niche</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3332182556"/>
                  </a:ext>
                </a:extLst>
              </a:tr>
              <a:tr h="160002">
                <a:tc>
                  <a:txBody>
                    <a:bodyPr/>
                    <a:lstStyle/>
                    <a:p>
                      <a:pPr algn="ctr" fontAlgn="ctr">
                        <a:buNone/>
                      </a:pPr>
                      <a:r>
                        <a:rPr lang="en-AU" sz="1100" u="none" strike="noStrike">
                          <a:effectLst/>
                        </a:rPr>
                        <a:t>F</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Necessary support from SAP. SAP AEs view </a:t>
                      </a:r>
                      <a:r>
                        <a:rPr lang="en-AU" sz="1100" u="none" strike="noStrike" err="1">
                          <a:effectLst/>
                        </a:rPr>
                        <a:t>PiLog</a:t>
                      </a:r>
                      <a:r>
                        <a:rPr lang="en-AU" sz="1100" u="none" strike="noStrike">
                          <a:effectLst/>
                        </a:rPr>
                        <a:t> as nuisance.</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2782513890"/>
                  </a:ext>
                </a:extLst>
              </a:tr>
              <a:tr h="160002">
                <a:tc>
                  <a:txBody>
                    <a:bodyPr/>
                    <a:lstStyle/>
                    <a:p>
                      <a:pPr algn="ctr" fontAlgn="ctr">
                        <a:buNone/>
                      </a:pPr>
                      <a:r>
                        <a:rPr lang="en-AU" sz="1100" u="none" strike="noStrike">
                          <a:effectLst/>
                        </a:rPr>
                        <a:t>G</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Poor lead to Opportunity conversion</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976675370"/>
                  </a:ext>
                </a:extLst>
              </a:tr>
              <a:tr h="320003">
                <a:tc>
                  <a:txBody>
                    <a:bodyPr/>
                    <a:lstStyle/>
                    <a:p>
                      <a:pPr algn="ctr" fontAlgn="ctr">
                        <a:buNone/>
                      </a:pPr>
                      <a:r>
                        <a:rPr lang="en-AU" sz="1100" u="none" strike="noStrike">
                          <a:effectLst/>
                        </a:rPr>
                        <a:t>H</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Building a trusted relationship with SAP AE and Market Dynamics</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2730972470"/>
                  </a:ext>
                </a:extLst>
              </a:tr>
              <a:tr h="160002">
                <a:tc>
                  <a:txBody>
                    <a:bodyPr/>
                    <a:lstStyle/>
                    <a:p>
                      <a:pPr algn="ctr" fontAlgn="ctr">
                        <a:buNone/>
                      </a:pPr>
                      <a:r>
                        <a:rPr lang="en-AU" sz="1100" u="none" strike="noStrike">
                          <a:effectLst/>
                        </a:rPr>
                        <a:t>I</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Volume of licenses/ tier structure</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1599588834"/>
                  </a:ext>
                </a:extLst>
              </a:tr>
              <a:tr h="160002">
                <a:tc>
                  <a:txBody>
                    <a:bodyPr/>
                    <a:lstStyle/>
                    <a:p>
                      <a:pPr algn="ctr" fontAlgn="ctr">
                        <a:buNone/>
                      </a:pPr>
                      <a:r>
                        <a:rPr lang="en-AU" sz="1100" u="none" strike="noStrike">
                          <a:effectLst/>
                        </a:rPr>
                        <a:t>J</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Low Brand name recognition in new markets</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1649950327"/>
                  </a:ext>
                </a:extLst>
              </a:tr>
              <a:tr h="160002">
                <a:tc>
                  <a:txBody>
                    <a:bodyPr/>
                    <a:lstStyle/>
                    <a:p>
                      <a:pPr algn="ctr" fontAlgn="ctr">
                        <a:buNone/>
                      </a:pPr>
                      <a:r>
                        <a:rPr lang="en-AU" sz="1100" u="none" strike="noStrike">
                          <a:effectLst/>
                        </a:rPr>
                        <a:t>K</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Market visibility</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1595118177"/>
                  </a:ext>
                </a:extLst>
              </a:tr>
              <a:tr h="160002">
                <a:tc>
                  <a:txBody>
                    <a:bodyPr/>
                    <a:lstStyle/>
                    <a:p>
                      <a:pPr algn="ctr" fontAlgn="ctr">
                        <a:buNone/>
                      </a:pPr>
                      <a:r>
                        <a:rPr lang="en-AU" sz="1100" u="none" strike="noStrike">
                          <a:effectLst/>
                        </a:rPr>
                        <a:t>L</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Branding</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3741716332"/>
                  </a:ext>
                </a:extLst>
              </a:tr>
              <a:tr h="160002">
                <a:tc>
                  <a:txBody>
                    <a:bodyPr/>
                    <a:lstStyle/>
                    <a:p>
                      <a:pPr algn="ctr" fontAlgn="ctr">
                        <a:buNone/>
                      </a:pPr>
                      <a:r>
                        <a:rPr lang="en-AU" sz="1100" u="none" strike="noStrike">
                          <a:effectLst/>
                        </a:rPr>
                        <a:t>M</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Diversification of investments in Saudi.</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1003582574"/>
                  </a:ext>
                </a:extLst>
              </a:tr>
              <a:tr h="160002">
                <a:tc>
                  <a:txBody>
                    <a:bodyPr/>
                    <a:lstStyle/>
                    <a:p>
                      <a:pPr algn="ctr" fontAlgn="ctr">
                        <a:buNone/>
                      </a:pPr>
                      <a:r>
                        <a:rPr lang="en-AU" sz="1100" u="none" strike="noStrike">
                          <a:effectLst/>
                        </a:rPr>
                        <a:t>N</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Budget of customers constrained</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1598347701"/>
                  </a:ext>
                </a:extLst>
              </a:tr>
              <a:tr h="160002">
                <a:tc>
                  <a:txBody>
                    <a:bodyPr/>
                    <a:lstStyle/>
                    <a:p>
                      <a:pPr algn="ctr" fontAlgn="ctr">
                        <a:buNone/>
                      </a:pPr>
                      <a:r>
                        <a:rPr lang="en-AU" sz="1100" u="none" strike="noStrike">
                          <a:effectLst/>
                        </a:rPr>
                        <a:t>O</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Lot of competition</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813270385"/>
                  </a:ext>
                </a:extLst>
              </a:tr>
              <a:tr h="160002">
                <a:tc>
                  <a:txBody>
                    <a:bodyPr/>
                    <a:lstStyle/>
                    <a:p>
                      <a:pPr algn="ctr" fontAlgn="ctr">
                        <a:buNone/>
                      </a:pPr>
                      <a:r>
                        <a:rPr lang="en-AU" sz="1100" u="none" strike="noStrike">
                          <a:effectLst/>
                        </a:rPr>
                        <a:t>P</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Increase visibility to Clients</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3306998971"/>
                  </a:ext>
                </a:extLst>
              </a:tr>
              <a:tr h="160002">
                <a:tc>
                  <a:txBody>
                    <a:bodyPr/>
                    <a:lstStyle/>
                    <a:p>
                      <a:pPr algn="ctr" fontAlgn="ctr">
                        <a:buNone/>
                      </a:pPr>
                      <a:r>
                        <a:rPr lang="en-AU" sz="1100" u="none" strike="noStrike">
                          <a:effectLst/>
                        </a:rPr>
                        <a:t>Q</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Do more webinars in local language</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3934215104"/>
                  </a:ext>
                </a:extLst>
              </a:tr>
              <a:tr h="320003">
                <a:tc>
                  <a:txBody>
                    <a:bodyPr/>
                    <a:lstStyle/>
                    <a:p>
                      <a:pPr algn="ctr" fontAlgn="ctr">
                        <a:buNone/>
                      </a:pPr>
                      <a:r>
                        <a:rPr lang="en-AU" sz="1100" u="none" strike="noStrike">
                          <a:effectLst/>
                        </a:rPr>
                        <a:t>R</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Promotion of content by project managers.. account managers etc.</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2877719921"/>
                  </a:ext>
                </a:extLst>
              </a:tr>
              <a:tr h="160002">
                <a:tc>
                  <a:txBody>
                    <a:bodyPr/>
                    <a:lstStyle/>
                    <a:p>
                      <a:pPr algn="ctr" fontAlgn="ctr">
                        <a:buNone/>
                      </a:pPr>
                      <a:r>
                        <a:rPr lang="en-AU" sz="1100" u="none" strike="noStrike">
                          <a:effectLst/>
                        </a:rPr>
                        <a:t>S1</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Creation of Good use cases; and fine tune use cases</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145608492"/>
                  </a:ext>
                </a:extLst>
              </a:tr>
              <a:tr h="160002">
                <a:tc>
                  <a:txBody>
                    <a:bodyPr/>
                    <a:lstStyle/>
                    <a:p>
                      <a:pPr algn="ctr" fontAlgn="ctr">
                        <a:buNone/>
                      </a:pPr>
                      <a:r>
                        <a:rPr lang="en-AU" sz="1100" u="none" strike="noStrike">
                          <a:effectLst/>
                        </a:rPr>
                        <a:t>S2</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Creation of Good use cases; and fine tune use cases</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3526036296"/>
                  </a:ext>
                </a:extLst>
              </a:tr>
              <a:tr h="160002">
                <a:tc>
                  <a:txBody>
                    <a:bodyPr/>
                    <a:lstStyle/>
                    <a:p>
                      <a:pPr algn="ctr" fontAlgn="ctr">
                        <a:buNone/>
                      </a:pPr>
                      <a:r>
                        <a:rPr lang="en-AU" sz="1100" u="none" strike="noStrike">
                          <a:effectLst/>
                        </a:rPr>
                        <a:t>T</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Not much traction from SAP BTP</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3968870450"/>
                  </a:ext>
                </a:extLst>
              </a:tr>
              <a:tr h="160002">
                <a:tc>
                  <a:txBody>
                    <a:bodyPr/>
                    <a:lstStyle/>
                    <a:p>
                      <a:pPr algn="ctr" fontAlgn="ctr">
                        <a:buNone/>
                      </a:pPr>
                      <a:r>
                        <a:rPr lang="en-AU" sz="1100" u="none" strike="noStrike">
                          <a:effectLst/>
                        </a:rPr>
                        <a:t>U</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Licensing model benefits</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2784386261"/>
                  </a:ext>
                </a:extLst>
              </a:tr>
              <a:tr h="160002">
                <a:tc>
                  <a:txBody>
                    <a:bodyPr/>
                    <a:lstStyle/>
                    <a:p>
                      <a:pPr algn="ctr" fontAlgn="ctr">
                        <a:buNone/>
                      </a:pPr>
                      <a:r>
                        <a:rPr lang="en-AU" sz="1100" u="none" strike="noStrike">
                          <a:effectLst/>
                        </a:rPr>
                        <a:t>V</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Battle cards - Adv and </a:t>
                      </a:r>
                      <a:r>
                        <a:rPr lang="en-AU" sz="1100" u="none" strike="noStrike" err="1">
                          <a:effectLst/>
                        </a:rPr>
                        <a:t>Disadv</a:t>
                      </a:r>
                      <a:r>
                        <a:rPr lang="en-AU" sz="1100" u="none" strike="noStrike">
                          <a:effectLst/>
                        </a:rPr>
                        <a:t> of competitor solutions</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1075794073"/>
                  </a:ext>
                </a:extLst>
              </a:tr>
              <a:tr h="160002">
                <a:tc>
                  <a:txBody>
                    <a:bodyPr/>
                    <a:lstStyle/>
                    <a:p>
                      <a:pPr algn="ctr" fontAlgn="ctr">
                        <a:buNone/>
                      </a:pPr>
                      <a:r>
                        <a:rPr lang="en-AU" sz="1100" u="none" strike="noStrike">
                          <a:effectLst/>
                        </a:rPr>
                        <a:t>W</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Battle cards based on region, industry</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2868009591"/>
                  </a:ext>
                </a:extLst>
              </a:tr>
              <a:tr h="160002">
                <a:tc>
                  <a:txBody>
                    <a:bodyPr/>
                    <a:lstStyle/>
                    <a:p>
                      <a:pPr algn="ctr" fontAlgn="ctr">
                        <a:buNone/>
                      </a:pPr>
                      <a:r>
                        <a:rPr lang="en-AU" sz="1100" u="none" strike="noStrike">
                          <a:effectLst/>
                        </a:rPr>
                        <a:t>X</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ROI calculation</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223589811"/>
                  </a:ext>
                </a:extLst>
              </a:tr>
              <a:tr h="160002">
                <a:tc>
                  <a:txBody>
                    <a:bodyPr/>
                    <a:lstStyle/>
                    <a:p>
                      <a:pPr algn="ctr" fontAlgn="ctr">
                        <a:buNone/>
                      </a:pPr>
                      <a:r>
                        <a:rPr lang="en-AU" sz="1100" u="none" strike="noStrike">
                          <a:effectLst/>
                        </a:rPr>
                        <a:t>Y</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Webinars for each IBU</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3993708298"/>
                  </a:ext>
                </a:extLst>
              </a:tr>
              <a:tr h="160002">
                <a:tc>
                  <a:txBody>
                    <a:bodyPr/>
                    <a:lstStyle/>
                    <a:p>
                      <a:pPr algn="ctr" fontAlgn="ctr">
                        <a:buNone/>
                      </a:pPr>
                      <a:r>
                        <a:rPr lang="en-AU" sz="1100" u="none" strike="noStrike">
                          <a:effectLst/>
                        </a:rPr>
                        <a:t>Z</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Future innovations - BDC use cases. joule integration</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1387343281"/>
                  </a:ext>
                </a:extLst>
              </a:tr>
              <a:tr h="160002">
                <a:tc>
                  <a:txBody>
                    <a:bodyPr/>
                    <a:lstStyle/>
                    <a:p>
                      <a:pPr algn="ctr" fontAlgn="ctr">
                        <a:buNone/>
                      </a:pPr>
                      <a:r>
                        <a:rPr lang="en-AU" sz="1100" u="none" strike="noStrike">
                          <a:effectLst/>
                        </a:rPr>
                        <a:t>AA</a:t>
                      </a:r>
                      <a:endParaRPr lang="en-AU" sz="1100" b="0" i="0" u="none" strike="noStrike">
                        <a:effectLst/>
                        <a:latin typeface="Optima" panose="02000503060000020004" pitchFamily="2" charset="0"/>
                      </a:endParaRPr>
                    </a:p>
                  </a:txBody>
                  <a:tcPr marL="5880" marR="5880" marT="5880" marB="0" anchor="ctr"/>
                </a:tc>
                <a:tc>
                  <a:txBody>
                    <a:bodyPr/>
                    <a:lstStyle/>
                    <a:p>
                      <a:pPr algn="l" fontAlgn="ctr">
                        <a:buNone/>
                      </a:pPr>
                      <a:r>
                        <a:rPr lang="en-AU" sz="1100" u="none" strike="noStrike">
                          <a:effectLst/>
                        </a:rPr>
                        <a:t>Build the campaigns on pain points</a:t>
                      </a:r>
                      <a:endParaRPr lang="en-AU" sz="1100" b="0" i="0" u="none" strike="noStrike">
                        <a:effectLst/>
                        <a:latin typeface="Optima" panose="02000503060000020004" pitchFamily="2" charset="0"/>
                      </a:endParaRPr>
                    </a:p>
                  </a:txBody>
                  <a:tcPr marL="5880" marR="5880" marT="5880" marB="0" anchor="ctr"/>
                </a:tc>
                <a:extLst>
                  <a:ext uri="{0D108BD9-81ED-4DB2-BD59-A6C34878D82A}">
                    <a16:rowId xmlns:a16="http://schemas.microsoft.com/office/drawing/2014/main" val="3915809880"/>
                  </a:ext>
                </a:extLst>
              </a:tr>
            </a:tbl>
          </a:graphicData>
        </a:graphic>
      </p:graphicFrame>
      <p:graphicFrame>
        <p:nvGraphicFramePr>
          <p:cNvPr id="3" name="Chart 2">
            <a:extLst>
              <a:ext uri="{FF2B5EF4-FFF2-40B4-BE49-F238E27FC236}">
                <a16:creationId xmlns:a16="http://schemas.microsoft.com/office/drawing/2014/main" id="{75C58601-40B0-9D9E-F43F-4BFF32AA0F58}"/>
              </a:ext>
            </a:extLst>
          </p:cNvPr>
          <p:cNvGraphicFramePr>
            <a:graphicFrameLocks/>
          </p:cNvGraphicFramePr>
          <p:nvPr>
            <p:extLst>
              <p:ext uri="{D42A27DB-BD31-4B8C-83A1-F6EECF244321}">
                <p14:modId xmlns:p14="http://schemas.microsoft.com/office/powerpoint/2010/main" val="913534083"/>
              </p:ext>
            </p:extLst>
          </p:nvPr>
        </p:nvGraphicFramePr>
        <p:xfrm>
          <a:off x="-1" y="605861"/>
          <a:ext cx="7453745" cy="58890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71888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2EA7A-AA8B-E0AB-1DD3-6A3D0B6F02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8D70CA-D034-FE4C-5649-E938BEFBAD78}"/>
              </a:ext>
            </a:extLst>
          </p:cNvPr>
          <p:cNvSpPr>
            <a:spLocks noGrp="1"/>
          </p:cNvSpPr>
          <p:nvPr>
            <p:ph type="title"/>
          </p:nvPr>
        </p:nvSpPr>
        <p:spPr>
          <a:xfrm>
            <a:off x="104563" y="-5907"/>
            <a:ext cx="10616241" cy="725201"/>
          </a:xfrm>
        </p:spPr>
        <p:txBody>
          <a:bodyPr>
            <a:normAutofit/>
          </a:bodyPr>
          <a:lstStyle/>
          <a:p>
            <a:r>
              <a:rPr lang="en-US" sz="2800" b="1">
                <a:latin typeface="Optima"/>
                <a:ea typeface="+mn-ea"/>
                <a:cs typeface="+mn-cs"/>
              </a:rPr>
              <a:t>What didn’t work</a:t>
            </a:r>
          </a:p>
        </p:txBody>
      </p:sp>
      <p:graphicFrame>
        <p:nvGraphicFramePr>
          <p:cNvPr id="4" name="Table 3">
            <a:extLst>
              <a:ext uri="{FF2B5EF4-FFF2-40B4-BE49-F238E27FC236}">
                <a16:creationId xmlns:a16="http://schemas.microsoft.com/office/drawing/2014/main" id="{85F86668-8A9E-9FC2-DAC7-F9428460C1EE}"/>
              </a:ext>
            </a:extLst>
          </p:cNvPr>
          <p:cNvGraphicFramePr>
            <a:graphicFrameLocks noGrp="1"/>
          </p:cNvGraphicFramePr>
          <p:nvPr>
            <p:extLst>
              <p:ext uri="{D42A27DB-BD31-4B8C-83A1-F6EECF244321}">
                <p14:modId xmlns:p14="http://schemas.microsoft.com/office/powerpoint/2010/main" val="3465270188"/>
              </p:ext>
            </p:extLst>
          </p:nvPr>
        </p:nvGraphicFramePr>
        <p:xfrm>
          <a:off x="277090" y="719294"/>
          <a:ext cx="11568543" cy="5991075"/>
        </p:xfrm>
        <a:graphic>
          <a:graphicData uri="http://schemas.openxmlformats.org/drawingml/2006/table">
            <a:tbl>
              <a:tblPr/>
              <a:tblGrid>
                <a:gridCol w="2327565">
                  <a:extLst>
                    <a:ext uri="{9D8B030D-6E8A-4147-A177-3AD203B41FA5}">
                      <a16:colId xmlns:a16="http://schemas.microsoft.com/office/drawing/2014/main" val="4256379094"/>
                    </a:ext>
                  </a:extLst>
                </a:gridCol>
                <a:gridCol w="977733">
                  <a:extLst>
                    <a:ext uri="{9D8B030D-6E8A-4147-A177-3AD203B41FA5}">
                      <a16:colId xmlns:a16="http://schemas.microsoft.com/office/drawing/2014/main" val="2833597026"/>
                    </a:ext>
                  </a:extLst>
                </a:gridCol>
                <a:gridCol w="1652649">
                  <a:extLst>
                    <a:ext uri="{9D8B030D-6E8A-4147-A177-3AD203B41FA5}">
                      <a16:colId xmlns:a16="http://schemas.microsoft.com/office/drawing/2014/main" val="317676471"/>
                    </a:ext>
                  </a:extLst>
                </a:gridCol>
                <a:gridCol w="1652649">
                  <a:extLst>
                    <a:ext uri="{9D8B030D-6E8A-4147-A177-3AD203B41FA5}">
                      <a16:colId xmlns:a16="http://schemas.microsoft.com/office/drawing/2014/main" val="1212492727"/>
                    </a:ext>
                  </a:extLst>
                </a:gridCol>
                <a:gridCol w="1652649">
                  <a:extLst>
                    <a:ext uri="{9D8B030D-6E8A-4147-A177-3AD203B41FA5}">
                      <a16:colId xmlns:a16="http://schemas.microsoft.com/office/drawing/2014/main" val="2565275292"/>
                    </a:ext>
                  </a:extLst>
                </a:gridCol>
                <a:gridCol w="1652649">
                  <a:extLst>
                    <a:ext uri="{9D8B030D-6E8A-4147-A177-3AD203B41FA5}">
                      <a16:colId xmlns:a16="http://schemas.microsoft.com/office/drawing/2014/main" val="1225501193"/>
                    </a:ext>
                  </a:extLst>
                </a:gridCol>
                <a:gridCol w="1652649">
                  <a:extLst>
                    <a:ext uri="{9D8B030D-6E8A-4147-A177-3AD203B41FA5}">
                      <a16:colId xmlns:a16="http://schemas.microsoft.com/office/drawing/2014/main" val="593490685"/>
                    </a:ext>
                  </a:extLst>
                </a:gridCol>
              </a:tblGrid>
              <a:tr h="365417">
                <a:tc>
                  <a:txBody>
                    <a:bodyPr/>
                    <a:lstStyle/>
                    <a:p>
                      <a:pPr>
                        <a:buNone/>
                      </a:pPr>
                      <a:r>
                        <a:rPr lang="en-AU" sz="1400" b="1"/>
                        <a:t>Theme</a:t>
                      </a:r>
                    </a:p>
                  </a:txBody>
                  <a:tcPr marL="20052" marR="20052" marT="10026" marB="10026" anchor="ctr">
                    <a:lnL>
                      <a:noFill/>
                    </a:lnL>
                    <a:lnR>
                      <a:noFill/>
                    </a:lnR>
                    <a:lnT>
                      <a:noFill/>
                    </a:lnT>
                    <a:lnB>
                      <a:noFill/>
                    </a:lnB>
                    <a:noFill/>
                  </a:tcPr>
                </a:tc>
                <a:tc>
                  <a:txBody>
                    <a:bodyPr/>
                    <a:lstStyle/>
                    <a:p>
                      <a:pPr>
                        <a:buNone/>
                      </a:pPr>
                      <a:r>
                        <a:rPr lang="en-AU" sz="1400" b="1"/>
                        <a:t>Ref#(s)</a:t>
                      </a:r>
                    </a:p>
                  </a:txBody>
                  <a:tcPr marL="20052" marR="20052" marT="10026" marB="10026" anchor="ctr">
                    <a:lnL>
                      <a:noFill/>
                    </a:lnL>
                    <a:lnR>
                      <a:noFill/>
                    </a:lnR>
                    <a:lnT>
                      <a:noFill/>
                    </a:lnT>
                    <a:lnB>
                      <a:noFill/>
                    </a:lnB>
                    <a:noFill/>
                  </a:tcPr>
                </a:tc>
                <a:tc>
                  <a:txBody>
                    <a:bodyPr/>
                    <a:lstStyle/>
                    <a:p>
                      <a:pPr>
                        <a:buNone/>
                      </a:pPr>
                      <a:r>
                        <a:rPr lang="en-AU" sz="1400" b="1"/>
                        <a:t>What didn’t work (summarised)</a:t>
                      </a:r>
                    </a:p>
                  </a:txBody>
                  <a:tcPr marL="20052" marR="20052" marT="10026" marB="10026" anchor="ctr">
                    <a:lnL>
                      <a:noFill/>
                    </a:lnL>
                    <a:lnR>
                      <a:noFill/>
                    </a:lnR>
                    <a:lnT>
                      <a:noFill/>
                    </a:lnT>
                    <a:lnB>
                      <a:noFill/>
                    </a:lnB>
                    <a:noFill/>
                  </a:tcPr>
                </a:tc>
                <a:tc>
                  <a:txBody>
                    <a:bodyPr/>
                    <a:lstStyle/>
                    <a:p>
                      <a:pPr algn="r">
                        <a:buNone/>
                      </a:pPr>
                      <a:r>
                        <a:rPr lang="en-AU" sz="1400" b="1"/>
                        <a:t>Strategic (avg)</a:t>
                      </a:r>
                    </a:p>
                  </a:txBody>
                  <a:tcPr marL="20052" marR="20052" marT="10026" marB="10026" anchor="ctr">
                    <a:lnL>
                      <a:noFill/>
                    </a:lnL>
                    <a:lnR>
                      <a:noFill/>
                    </a:lnR>
                    <a:lnT>
                      <a:noFill/>
                    </a:lnT>
                    <a:lnB>
                      <a:noFill/>
                    </a:lnB>
                    <a:noFill/>
                  </a:tcPr>
                </a:tc>
                <a:tc>
                  <a:txBody>
                    <a:bodyPr/>
                    <a:lstStyle/>
                    <a:p>
                      <a:pPr algn="r">
                        <a:buNone/>
                      </a:pPr>
                      <a:r>
                        <a:rPr lang="en-AU" sz="1400" b="1"/>
                        <a:t>Criticality (avg)</a:t>
                      </a:r>
                    </a:p>
                  </a:txBody>
                  <a:tcPr marL="20052" marR="20052" marT="10026" marB="10026" anchor="ctr">
                    <a:lnL>
                      <a:noFill/>
                    </a:lnL>
                    <a:lnR>
                      <a:noFill/>
                    </a:lnR>
                    <a:lnT>
                      <a:noFill/>
                    </a:lnT>
                    <a:lnB>
                      <a:noFill/>
                    </a:lnB>
                    <a:noFill/>
                  </a:tcPr>
                </a:tc>
                <a:tc>
                  <a:txBody>
                    <a:bodyPr/>
                    <a:lstStyle/>
                    <a:p>
                      <a:pPr algn="r">
                        <a:buNone/>
                      </a:pPr>
                      <a:r>
                        <a:rPr lang="en-AU" sz="1400" b="1"/>
                        <a:t>Time to Address (avg)</a:t>
                      </a:r>
                    </a:p>
                  </a:txBody>
                  <a:tcPr marL="20052" marR="20052" marT="10026" marB="10026" anchor="ctr">
                    <a:lnL>
                      <a:noFill/>
                    </a:lnL>
                    <a:lnR>
                      <a:noFill/>
                    </a:lnR>
                    <a:lnT>
                      <a:noFill/>
                    </a:lnT>
                    <a:lnB>
                      <a:noFill/>
                    </a:lnB>
                    <a:noFill/>
                  </a:tcPr>
                </a:tc>
                <a:tc>
                  <a:txBody>
                    <a:bodyPr/>
                    <a:lstStyle/>
                    <a:p>
                      <a:pPr algn="r">
                        <a:buNone/>
                      </a:pPr>
                      <a:r>
                        <a:rPr lang="en-AU" sz="1400" b="1"/>
                        <a:t>Value $ (avg)</a:t>
                      </a:r>
                    </a:p>
                  </a:txBody>
                  <a:tcPr marL="20052" marR="20052" marT="10026" marB="10026" anchor="ctr">
                    <a:lnL>
                      <a:noFill/>
                    </a:lnL>
                    <a:lnR>
                      <a:noFill/>
                    </a:lnR>
                    <a:lnT>
                      <a:noFill/>
                    </a:lnT>
                    <a:lnB>
                      <a:noFill/>
                    </a:lnB>
                    <a:noFill/>
                  </a:tcPr>
                </a:tc>
                <a:extLst>
                  <a:ext uri="{0D108BD9-81ED-4DB2-BD59-A6C34878D82A}">
                    <a16:rowId xmlns:a16="http://schemas.microsoft.com/office/drawing/2014/main" val="1931891910"/>
                  </a:ext>
                </a:extLst>
              </a:tr>
              <a:tr h="881224">
                <a:tc>
                  <a:txBody>
                    <a:bodyPr/>
                    <a:lstStyle/>
                    <a:p>
                      <a:pPr>
                        <a:buNone/>
                      </a:pPr>
                      <a:r>
                        <a:rPr lang="en-AU" sz="1200" b="1"/>
                        <a:t>Sales Cycle, Conversion &amp; Commercial Friction</a:t>
                      </a:r>
                      <a:endParaRPr lang="en-AU" sz="1200"/>
                    </a:p>
                  </a:txBody>
                  <a:tcPr marL="20052" marR="20052" marT="10026" marB="10026" anchor="ctr">
                    <a:lnL>
                      <a:noFill/>
                    </a:lnL>
                    <a:lnR>
                      <a:noFill/>
                    </a:lnR>
                    <a:lnT>
                      <a:noFill/>
                    </a:lnT>
                    <a:lnB>
                      <a:noFill/>
                    </a:lnB>
                    <a:noFill/>
                  </a:tcPr>
                </a:tc>
                <a:tc>
                  <a:txBody>
                    <a:bodyPr/>
                    <a:lstStyle/>
                    <a:p>
                      <a:pPr>
                        <a:buNone/>
                      </a:pPr>
                      <a:r>
                        <a:rPr lang="en-AU" sz="1100" b="1"/>
                        <a:t>A, C1, G, I, N, U, X</a:t>
                      </a:r>
                      <a:endParaRPr lang="en-AU" sz="1100"/>
                    </a:p>
                  </a:txBody>
                  <a:tcPr marL="20052" marR="20052" marT="10026" marB="10026" anchor="ctr">
                    <a:lnL>
                      <a:noFill/>
                    </a:lnL>
                    <a:lnR>
                      <a:noFill/>
                    </a:lnR>
                    <a:lnT>
                      <a:noFill/>
                    </a:lnT>
                    <a:lnB>
                      <a:noFill/>
                    </a:lnB>
                    <a:noFill/>
                  </a:tcPr>
                </a:tc>
                <a:tc>
                  <a:txBody>
                    <a:bodyPr/>
                    <a:lstStyle/>
                    <a:p>
                      <a:pPr>
                        <a:buNone/>
                      </a:pPr>
                      <a:r>
                        <a:rPr lang="en-AU" sz="1100"/>
                        <a:t>Long sales cycles, poor lead-to-opportunity conversion, constrained budgets, licensing &amp; ROI challenges</a:t>
                      </a:r>
                    </a:p>
                  </a:txBody>
                  <a:tcPr marL="20052" marR="20052" marT="10026" marB="10026" anchor="ctr">
                    <a:lnL>
                      <a:noFill/>
                    </a:lnL>
                    <a:lnR>
                      <a:noFill/>
                    </a:lnR>
                    <a:lnT>
                      <a:noFill/>
                    </a:lnT>
                    <a:lnB>
                      <a:noFill/>
                    </a:lnB>
                    <a:noFill/>
                  </a:tcPr>
                </a:tc>
                <a:tc>
                  <a:txBody>
                    <a:bodyPr/>
                    <a:lstStyle/>
                    <a:p>
                      <a:pPr algn="r">
                        <a:buNone/>
                      </a:pPr>
                      <a:r>
                        <a:rPr lang="en-AU" sz="1100"/>
                        <a:t>~7.4</a:t>
                      </a:r>
                    </a:p>
                  </a:txBody>
                  <a:tcPr marL="20052" marR="20052" marT="10026" marB="10026" anchor="ctr">
                    <a:lnL>
                      <a:noFill/>
                    </a:lnL>
                    <a:lnR>
                      <a:noFill/>
                    </a:lnR>
                    <a:lnT>
                      <a:noFill/>
                    </a:lnT>
                    <a:lnB>
                      <a:noFill/>
                    </a:lnB>
                    <a:noFill/>
                  </a:tcPr>
                </a:tc>
                <a:tc>
                  <a:txBody>
                    <a:bodyPr/>
                    <a:lstStyle/>
                    <a:p>
                      <a:pPr algn="r">
                        <a:buNone/>
                      </a:pPr>
                      <a:r>
                        <a:rPr lang="en-AU" sz="1100"/>
                        <a:t>~5.4</a:t>
                      </a:r>
                    </a:p>
                  </a:txBody>
                  <a:tcPr marL="20052" marR="20052" marT="10026" marB="10026" anchor="ctr">
                    <a:lnL>
                      <a:noFill/>
                    </a:lnL>
                    <a:lnR>
                      <a:noFill/>
                    </a:lnR>
                    <a:lnT>
                      <a:noFill/>
                    </a:lnT>
                    <a:lnB>
                      <a:noFill/>
                    </a:lnB>
                    <a:noFill/>
                  </a:tcPr>
                </a:tc>
                <a:tc>
                  <a:txBody>
                    <a:bodyPr/>
                    <a:lstStyle/>
                    <a:p>
                      <a:pPr algn="r">
                        <a:buNone/>
                      </a:pPr>
                      <a:r>
                        <a:rPr lang="en-AU" sz="1100"/>
                        <a:t>~6.7</a:t>
                      </a:r>
                    </a:p>
                  </a:txBody>
                  <a:tcPr marL="20052" marR="20052" marT="10026" marB="10026" anchor="ctr">
                    <a:lnL>
                      <a:noFill/>
                    </a:lnL>
                    <a:lnR>
                      <a:noFill/>
                    </a:lnR>
                    <a:lnT>
                      <a:noFill/>
                    </a:lnT>
                    <a:lnB>
                      <a:noFill/>
                    </a:lnB>
                    <a:noFill/>
                  </a:tcPr>
                </a:tc>
                <a:tc>
                  <a:txBody>
                    <a:bodyPr/>
                    <a:lstStyle/>
                    <a:p>
                      <a:pPr algn="r">
                        <a:buNone/>
                      </a:pPr>
                      <a:r>
                        <a:rPr lang="en-AU" sz="1100"/>
                        <a:t>~7.9</a:t>
                      </a:r>
                    </a:p>
                  </a:txBody>
                  <a:tcPr marL="20052" marR="20052" marT="10026" marB="10026" anchor="ctr">
                    <a:lnL>
                      <a:noFill/>
                    </a:lnL>
                    <a:lnR>
                      <a:noFill/>
                    </a:lnR>
                    <a:lnT>
                      <a:noFill/>
                    </a:lnT>
                    <a:lnB>
                      <a:noFill/>
                    </a:lnB>
                    <a:noFill/>
                  </a:tcPr>
                </a:tc>
                <a:extLst>
                  <a:ext uri="{0D108BD9-81ED-4DB2-BD59-A6C34878D82A}">
                    <a16:rowId xmlns:a16="http://schemas.microsoft.com/office/drawing/2014/main" val="4130449991"/>
                  </a:ext>
                </a:extLst>
              </a:tr>
              <a:tr h="881224">
                <a:tc>
                  <a:txBody>
                    <a:bodyPr/>
                    <a:lstStyle/>
                    <a:p>
                      <a:pPr>
                        <a:buNone/>
                      </a:pPr>
                      <a:r>
                        <a:rPr lang="en-AU" sz="1200" b="1"/>
                        <a:t>Messaging, Content &amp; Go-to-Market Effectiveness</a:t>
                      </a:r>
                      <a:endParaRPr lang="en-AU" sz="1200"/>
                    </a:p>
                  </a:txBody>
                  <a:tcPr marL="20052" marR="20052" marT="10026" marB="10026" anchor="ctr">
                    <a:lnL>
                      <a:noFill/>
                    </a:lnL>
                    <a:lnR>
                      <a:noFill/>
                    </a:lnR>
                    <a:lnT>
                      <a:noFill/>
                    </a:lnT>
                    <a:lnB>
                      <a:noFill/>
                    </a:lnB>
                    <a:noFill/>
                  </a:tcPr>
                </a:tc>
                <a:tc>
                  <a:txBody>
                    <a:bodyPr/>
                    <a:lstStyle/>
                    <a:p>
                      <a:pPr>
                        <a:buNone/>
                      </a:pPr>
                      <a:r>
                        <a:rPr lang="en-AU" sz="1100" b="1"/>
                        <a:t>B, Q, R, S2, Y, AA</a:t>
                      </a:r>
                      <a:endParaRPr lang="en-AU" sz="1100"/>
                    </a:p>
                  </a:txBody>
                  <a:tcPr marL="20052" marR="20052" marT="10026" marB="10026" anchor="ctr">
                    <a:lnL>
                      <a:noFill/>
                    </a:lnL>
                    <a:lnR>
                      <a:noFill/>
                    </a:lnR>
                    <a:lnT>
                      <a:noFill/>
                    </a:lnT>
                    <a:lnB>
                      <a:noFill/>
                    </a:lnB>
                    <a:noFill/>
                  </a:tcPr>
                </a:tc>
                <a:tc>
                  <a:txBody>
                    <a:bodyPr/>
                    <a:lstStyle/>
                    <a:p>
                      <a:pPr>
                        <a:buNone/>
                      </a:pPr>
                      <a:r>
                        <a:rPr lang="en-AU" sz="1100"/>
                        <a:t>Weak messaging, limited local-language content, insufficient webinars, lack of pain-point driven campaigns</a:t>
                      </a:r>
                    </a:p>
                  </a:txBody>
                  <a:tcPr marL="20052" marR="20052" marT="10026" marB="10026" anchor="ctr">
                    <a:lnL>
                      <a:noFill/>
                    </a:lnL>
                    <a:lnR>
                      <a:noFill/>
                    </a:lnR>
                    <a:lnT>
                      <a:noFill/>
                    </a:lnT>
                    <a:lnB w="12700">
                      <a:solidFill>
                        <a:schemeClr val="tx1"/>
                      </a:solidFill>
                    </a:lnB>
                    <a:noFill/>
                  </a:tcPr>
                </a:tc>
                <a:tc>
                  <a:txBody>
                    <a:bodyPr/>
                    <a:lstStyle/>
                    <a:p>
                      <a:pPr algn="r">
                        <a:buNone/>
                      </a:pPr>
                      <a:r>
                        <a:rPr lang="en-AU" sz="1100"/>
                        <a:t>10</a:t>
                      </a:r>
                    </a:p>
                  </a:txBody>
                  <a:tcPr marL="20052" marR="20052" marT="10026" marB="10026" anchor="ctr">
                    <a:lnL>
                      <a:noFill/>
                    </a:lnL>
                    <a:lnR>
                      <a:noFill/>
                    </a:lnR>
                    <a:lnT>
                      <a:noFill/>
                    </a:lnT>
                    <a:lnB>
                      <a:noFill/>
                    </a:lnB>
                    <a:noFill/>
                  </a:tcPr>
                </a:tc>
                <a:tc>
                  <a:txBody>
                    <a:bodyPr/>
                    <a:lstStyle/>
                    <a:p>
                      <a:pPr algn="r">
                        <a:buNone/>
                      </a:pPr>
                      <a:r>
                        <a:rPr lang="en-AU" sz="1100"/>
                        <a:t>~8.3</a:t>
                      </a:r>
                    </a:p>
                  </a:txBody>
                  <a:tcPr marL="20052" marR="20052" marT="10026" marB="10026" anchor="ctr">
                    <a:lnL>
                      <a:noFill/>
                    </a:lnL>
                    <a:lnR>
                      <a:noFill/>
                    </a:lnR>
                    <a:lnT>
                      <a:noFill/>
                    </a:lnT>
                    <a:lnB>
                      <a:noFill/>
                    </a:lnB>
                    <a:noFill/>
                  </a:tcPr>
                </a:tc>
                <a:tc>
                  <a:txBody>
                    <a:bodyPr/>
                    <a:lstStyle/>
                    <a:p>
                      <a:pPr algn="r">
                        <a:buNone/>
                      </a:pPr>
                      <a:r>
                        <a:rPr lang="en-AU" sz="1100"/>
                        <a:t>~6.0</a:t>
                      </a:r>
                    </a:p>
                  </a:txBody>
                  <a:tcPr marL="20052" marR="20052" marT="10026" marB="10026" anchor="ctr">
                    <a:lnL>
                      <a:noFill/>
                    </a:lnL>
                    <a:lnR>
                      <a:noFill/>
                    </a:lnR>
                    <a:lnT>
                      <a:noFill/>
                    </a:lnT>
                    <a:lnB>
                      <a:noFill/>
                    </a:lnB>
                    <a:noFill/>
                  </a:tcPr>
                </a:tc>
                <a:tc>
                  <a:txBody>
                    <a:bodyPr/>
                    <a:lstStyle/>
                    <a:p>
                      <a:pPr algn="r">
                        <a:buNone/>
                      </a:pPr>
                      <a:r>
                        <a:rPr lang="en-AU" sz="1100"/>
                        <a:t>~7.2</a:t>
                      </a:r>
                    </a:p>
                  </a:txBody>
                  <a:tcPr marL="20052" marR="20052" marT="10026" marB="10026" anchor="ctr">
                    <a:lnL>
                      <a:noFill/>
                    </a:lnL>
                    <a:lnR>
                      <a:noFill/>
                    </a:lnR>
                    <a:lnT>
                      <a:noFill/>
                    </a:lnT>
                    <a:lnB>
                      <a:noFill/>
                    </a:lnB>
                    <a:noFill/>
                  </a:tcPr>
                </a:tc>
                <a:extLst>
                  <a:ext uri="{0D108BD9-81ED-4DB2-BD59-A6C34878D82A}">
                    <a16:rowId xmlns:a16="http://schemas.microsoft.com/office/drawing/2014/main" val="2090483806"/>
                  </a:ext>
                </a:extLst>
              </a:tr>
              <a:tr h="709288">
                <a:tc>
                  <a:txBody>
                    <a:bodyPr/>
                    <a:lstStyle/>
                    <a:p>
                      <a:pPr>
                        <a:buNone/>
                      </a:pPr>
                      <a:r>
                        <a:rPr lang="en-AU" sz="1200" b="1"/>
                        <a:t>SAP Ecosystem &amp; Partner Relationship Challenges</a:t>
                      </a:r>
                      <a:endParaRPr lang="en-AU" sz="1200"/>
                    </a:p>
                  </a:txBody>
                  <a:tcPr marL="20052" marR="20052" marT="10026" marB="10026" anchor="ctr">
                    <a:lnL>
                      <a:noFill/>
                    </a:lnL>
                    <a:lnR>
                      <a:noFill/>
                    </a:lnR>
                    <a:lnT>
                      <a:noFill/>
                    </a:lnT>
                    <a:lnB>
                      <a:noFill/>
                    </a:lnB>
                    <a:noFill/>
                  </a:tcPr>
                </a:tc>
                <a:tc>
                  <a:txBody>
                    <a:bodyPr/>
                    <a:lstStyle/>
                    <a:p>
                      <a:pPr>
                        <a:buNone/>
                      </a:pPr>
                      <a:r>
                        <a:rPr lang="en-AU" sz="1100" b="1"/>
                        <a:t>C2, E, F, H, T</a:t>
                      </a:r>
                      <a:endParaRPr lang="en-AU" sz="1100"/>
                    </a:p>
                  </a:txBody>
                  <a:tcPr marL="20052" marR="20052" marT="10026" marB="10026" anchor="ctr">
                    <a:lnL>
                      <a:noFill/>
                    </a:lnL>
                    <a:lnR w="12700">
                      <a:solidFill>
                        <a:schemeClr val="tx1"/>
                      </a:solidFill>
                    </a:lnR>
                    <a:lnT>
                      <a:noFill/>
                    </a:lnT>
                    <a:lnB>
                      <a:noFill/>
                    </a:lnB>
                    <a:noFill/>
                  </a:tcPr>
                </a:tc>
                <a:tc>
                  <a:txBody>
                    <a:bodyPr/>
                    <a:lstStyle/>
                    <a:p>
                      <a:pPr>
                        <a:buNone/>
                      </a:pPr>
                      <a:r>
                        <a:rPr lang="en-AU" sz="1100"/>
                        <a:t>Limited SAP alignment, AE resistance, partner relationship gaps, low traction with SAP BTP</a:t>
                      </a:r>
                    </a:p>
                  </a:txBody>
                  <a:tcPr marL="20052" marR="20052" marT="10026" marB="10026"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r">
                        <a:buNone/>
                      </a:pPr>
                      <a:r>
                        <a:rPr lang="en-AU" sz="1100"/>
                        <a:t>10</a:t>
                      </a:r>
                    </a:p>
                  </a:txBody>
                  <a:tcPr marL="20052" marR="20052" marT="10026" marB="10026" anchor="ctr">
                    <a:lnL w="12700">
                      <a:solidFill>
                        <a:schemeClr val="tx1"/>
                      </a:solidFill>
                    </a:lnL>
                    <a:lnR>
                      <a:noFill/>
                    </a:lnR>
                    <a:lnT>
                      <a:noFill/>
                    </a:lnT>
                    <a:lnB>
                      <a:noFill/>
                    </a:lnB>
                    <a:noFill/>
                  </a:tcPr>
                </a:tc>
                <a:tc>
                  <a:txBody>
                    <a:bodyPr/>
                    <a:lstStyle/>
                    <a:p>
                      <a:pPr algn="r">
                        <a:buNone/>
                      </a:pPr>
                      <a:r>
                        <a:rPr lang="en-AU" sz="1100"/>
                        <a:t>~7.8</a:t>
                      </a:r>
                    </a:p>
                  </a:txBody>
                  <a:tcPr marL="20052" marR="20052" marT="10026" marB="10026" anchor="ctr">
                    <a:lnL>
                      <a:noFill/>
                    </a:lnL>
                    <a:lnR>
                      <a:noFill/>
                    </a:lnR>
                    <a:lnT>
                      <a:noFill/>
                    </a:lnT>
                    <a:lnB>
                      <a:noFill/>
                    </a:lnB>
                    <a:noFill/>
                  </a:tcPr>
                </a:tc>
                <a:tc>
                  <a:txBody>
                    <a:bodyPr/>
                    <a:lstStyle/>
                    <a:p>
                      <a:pPr algn="r">
                        <a:buNone/>
                      </a:pPr>
                      <a:r>
                        <a:rPr lang="en-AU" sz="1100"/>
                        <a:t>~3.4</a:t>
                      </a:r>
                    </a:p>
                  </a:txBody>
                  <a:tcPr marL="20052" marR="20052" marT="10026" marB="10026" anchor="ctr">
                    <a:lnL>
                      <a:noFill/>
                    </a:lnL>
                    <a:lnR>
                      <a:noFill/>
                    </a:lnR>
                    <a:lnT>
                      <a:noFill/>
                    </a:lnT>
                    <a:lnB>
                      <a:noFill/>
                    </a:lnB>
                    <a:noFill/>
                  </a:tcPr>
                </a:tc>
                <a:tc>
                  <a:txBody>
                    <a:bodyPr/>
                    <a:lstStyle/>
                    <a:p>
                      <a:pPr algn="r">
                        <a:buNone/>
                      </a:pPr>
                      <a:r>
                        <a:rPr lang="en-AU" sz="1100"/>
                        <a:t>~8.2</a:t>
                      </a:r>
                    </a:p>
                  </a:txBody>
                  <a:tcPr marL="20052" marR="20052" marT="10026" marB="10026" anchor="ctr">
                    <a:lnL>
                      <a:noFill/>
                    </a:lnL>
                    <a:lnR>
                      <a:noFill/>
                    </a:lnR>
                    <a:lnT>
                      <a:noFill/>
                    </a:lnT>
                    <a:lnB>
                      <a:noFill/>
                    </a:lnB>
                    <a:noFill/>
                  </a:tcPr>
                </a:tc>
                <a:extLst>
                  <a:ext uri="{0D108BD9-81ED-4DB2-BD59-A6C34878D82A}">
                    <a16:rowId xmlns:a16="http://schemas.microsoft.com/office/drawing/2014/main" val="262162470"/>
                  </a:ext>
                </a:extLst>
              </a:tr>
              <a:tr h="537353">
                <a:tc>
                  <a:txBody>
                    <a:bodyPr/>
                    <a:lstStyle/>
                    <a:p>
                      <a:pPr>
                        <a:buNone/>
                      </a:pPr>
                      <a:r>
                        <a:rPr lang="en-AU" sz="1200" b="1"/>
                        <a:t>Product Value Articulation &amp; Use-Case Clarity</a:t>
                      </a:r>
                      <a:endParaRPr lang="en-AU" sz="1200"/>
                    </a:p>
                  </a:txBody>
                  <a:tcPr marL="20052" marR="20052" marT="10026" marB="10026" anchor="ctr">
                    <a:lnL>
                      <a:noFill/>
                    </a:lnL>
                    <a:lnR>
                      <a:noFill/>
                    </a:lnR>
                    <a:lnT>
                      <a:noFill/>
                    </a:lnT>
                    <a:lnB>
                      <a:noFill/>
                    </a:lnB>
                    <a:noFill/>
                  </a:tcPr>
                </a:tc>
                <a:tc>
                  <a:txBody>
                    <a:bodyPr/>
                    <a:lstStyle/>
                    <a:p>
                      <a:pPr>
                        <a:buNone/>
                      </a:pPr>
                      <a:r>
                        <a:rPr lang="en-AU" sz="1100" b="1"/>
                        <a:t>D, S1</a:t>
                      </a:r>
                      <a:endParaRPr lang="en-AU" sz="1100"/>
                    </a:p>
                  </a:txBody>
                  <a:tcPr marL="20052" marR="20052" marT="10026" marB="10026" anchor="ctr">
                    <a:lnL>
                      <a:noFill/>
                    </a:lnL>
                    <a:lnR>
                      <a:noFill/>
                    </a:lnR>
                    <a:lnT>
                      <a:noFill/>
                    </a:lnT>
                    <a:lnB>
                      <a:noFill/>
                    </a:lnB>
                    <a:noFill/>
                  </a:tcPr>
                </a:tc>
                <a:tc>
                  <a:txBody>
                    <a:bodyPr/>
                    <a:lstStyle/>
                    <a:p>
                      <a:pPr>
                        <a:buNone/>
                      </a:pPr>
                      <a:r>
                        <a:rPr lang="en-AU" sz="1100"/>
                        <a:t>POV-heavy delivery, insufficiently articulated or refined use cases</a:t>
                      </a:r>
                    </a:p>
                  </a:txBody>
                  <a:tcPr marL="20052" marR="20052" marT="10026" marB="10026" anchor="ctr">
                    <a:lnL>
                      <a:noFill/>
                    </a:lnL>
                    <a:lnR>
                      <a:noFill/>
                    </a:lnR>
                    <a:lnT w="12700">
                      <a:solidFill>
                        <a:schemeClr val="tx1"/>
                      </a:solidFill>
                    </a:lnT>
                    <a:lnB>
                      <a:noFill/>
                    </a:lnB>
                    <a:noFill/>
                  </a:tcPr>
                </a:tc>
                <a:tc>
                  <a:txBody>
                    <a:bodyPr/>
                    <a:lstStyle/>
                    <a:p>
                      <a:pPr algn="r">
                        <a:buNone/>
                      </a:pPr>
                      <a:r>
                        <a:rPr lang="en-AU" sz="1100"/>
                        <a:t>10</a:t>
                      </a:r>
                    </a:p>
                  </a:txBody>
                  <a:tcPr marL="20052" marR="20052" marT="10026" marB="10026" anchor="ctr">
                    <a:lnL>
                      <a:noFill/>
                    </a:lnL>
                    <a:lnR>
                      <a:noFill/>
                    </a:lnR>
                    <a:lnT>
                      <a:noFill/>
                    </a:lnT>
                    <a:lnB>
                      <a:noFill/>
                    </a:lnB>
                    <a:noFill/>
                  </a:tcPr>
                </a:tc>
                <a:tc>
                  <a:txBody>
                    <a:bodyPr/>
                    <a:lstStyle/>
                    <a:p>
                      <a:pPr algn="r">
                        <a:buNone/>
                      </a:pPr>
                      <a:r>
                        <a:rPr lang="en-AU" sz="1100"/>
                        <a:t>8.0</a:t>
                      </a:r>
                    </a:p>
                  </a:txBody>
                  <a:tcPr marL="20052" marR="20052" marT="10026" marB="10026" anchor="ctr">
                    <a:lnL>
                      <a:noFill/>
                    </a:lnL>
                    <a:lnR>
                      <a:noFill/>
                    </a:lnR>
                    <a:lnT>
                      <a:noFill/>
                    </a:lnT>
                    <a:lnB>
                      <a:noFill/>
                    </a:lnB>
                    <a:noFill/>
                  </a:tcPr>
                </a:tc>
                <a:tc>
                  <a:txBody>
                    <a:bodyPr/>
                    <a:lstStyle/>
                    <a:p>
                      <a:pPr algn="r">
                        <a:buNone/>
                      </a:pPr>
                      <a:r>
                        <a:rPr lang="en-AU" sz="1100"/>
                        <a:t>4.0</a:t>
                      </a:r>
                    </a:p>
                  </a:txBody>
                  <a:tcPr marL="20052" marR="20052" marT="10026" marB="10026" anchor="ctr">
                    <a:lnL>
                      <a:noFill/>
                    </a:lnL>
                    <a:lnR>
                      <a:noFill/>
                    </a:lnR>
                    <a:lnT>
                      <a:noFill/>
                    </a:lnT>
                    <a:lnB>
                      <a:noFill/>
                    </a:lnB>
                    <a:noFill/>
                  </a:tcPr>
                </a:tc>
                <a:tc>
                  <a:txBody>
                    <a:bodyPr/>
                    <a:lstStyle/>
                    <a:p>
                      <a:pPr algn="r">
                        <a:buNone/>
                      </a:pPr>
                      <a:r>
                        <a:rPr lang="en-AU" sz="1100"/>
                        <a:t>8.0</a:t>
                      </a:r>
                    </a:p>
                  </a:txBody>
                  <a:tcPr marL="20052" marR="20052" marT="10026" marB="10026" anchor="ctr">
                    <a:lnL>
                      <a:noFill/>
                    </a:lnL>
                    <a:lnR>
                      <a:noFill/>
                    </a:lnR>
                    <a:lnT>
                      <a:noFill/>
                    </a:lnT>
                    <a:lnB>
                      <a:noFill/>
                    </a:lnB>
                    <a:noFill/>
                  </a:tcPr>
                </a:tc>
                <a:extLst>
                  <a:ext uri="{0D108BD9-81ED-4DB2-BD59-A6C34878D82A}">
                    <a16:rowId xmlns:a16="http://schemas.microsoft.com/office/drawing/2014/main" val="3771510090"/>
                  </a:ext>
                </a:extLst>
              </a:tr>
              <a:tr h="537351">
                <a:tc>
                  <a:txBody>
                    <a:bodyPr/>
                    <a:lstStyle/>
                    <a:p>
                      <a:pPr lvl="0">
                        <a:buNone/>
                      </a:pPr>
                      <a:r>
                        <a:rPr lang="en-AU" sz="1200" b="1"/>
                        <a:t>Brand Visibility, Market Awareness &amp; Positioning</a:t>
                      </a:r>
                      <a:endParaRPr lang="en-AU" sz="1200"/>
                    </a:p>
                  </a:txBody>
                  <a:tcPr marL="20051" marR="20051" marT="10025" marB="10025" anchor="ctr">
                    <a:lnL w="0">
                      <a:noFill/>
                    </a:lnL>
                    <a:lnR w="0">
                      <a:noFill/>
                    </a:lnR>
                    <a:lnT w="0">
                      <a:noFill/>
                    </a:lnT>
                    <a:lnB w="0">
                      <a:noFill/>
                    </a:lnB>
                    <a:noFill/>
                  </a:tcPr>
                </a:tc>
                <a:tc>
                  <a:txBody>
                    <a:bodyPr/>
                    <a:lstStyle/>
                    <a:p>
                      <a:pPr lvl="0">
                        <a:buNone/>
                      </a:pPr>
                      <a:r>
                        <a:rPr lang="en-AU" sz="1100" b="1"/>
                        <a:t>J, K, L, P</a:t>
                      </a:r>
                      <a:endParaRPr lang="en-AU" sz="1100"/>
                    </a:p>
                  </a:txBody>
                  <a:tcPr marL="20051" marR="20051" marT="10025" marB="10025" anchor="ctr">
                    <a:lnL w="0">
                      <a:noFill/>
                    </a:lnL>
                    <a:lnR w="0">
                      <a:noFill/>
                    </a:lnR>
                    <a:lnT w="0">
                      <a:noFill/>
                    </a:lnT>
                    <a:lnB w="0">
                      <a:noFill/>
                    </a:lnB>
                    <a:noFill/>
                  </a:tcPr>
                </a:tc>
                <a:tc>
                  <a:txBody>
                    <a:bodyPr/>
                    <a:lstStyle/>
                    <a:p>
                      <a:pPr lvl="0">
                        <a:buNone/>
                      </a:pPr>
                      <a:r>
                        <a:rPr lang="en-AU" sz="1100"/>
                        <a:t>Low brand recognition and market visibility, especially in new markets</a:t>
                      </a:r>
                      <a:endParaRPr lang="en-US" sz="2000"/>
                    </a:p>
                  </a:txBody>
                  <a:tcPr marL="20051" marR="20051" marT="10025" marB="10025" anchor="ctr">
                    <a:lnL w="0">
                      <a:noFill/>
                    </a:lnL>
                    <a:lnR w="0">
                      <a:noFill/>
                    </a:lnR>
                    <a:lnT w="0">
                      <a:noFill/>
                    </a:lnT>
                    <a:lnB w="0">
                      <a:noFill/>
                    </a:lnB>
                    <a:noFill/>
                  </a:tcPr>
                </a:tc>
                <a:tc>
                  <a:txBody>
                    <a:bodyPr/>
                    <a:lstStyle/>
                    <a:p>
                      <a:pPr lvl="0" algn="r">
                        <a:buNone/>
                      </a:pPr>
                      <a:r>
                        <a:rPr lang="en-AU" sz="1100"/>
                        <a:t>10</a:t>
                      </a:r>
                      <a:endParaRPr lang="en-US" sz="2000"/>
                    </a:p>
                  </a:txBody>
                  <a:tcPr marL="20051" marR="20051" marT="10025" marB="10025" anchor="ctr">
                    <a:lnL w="0">
                      <a:noFill/>
                    </a:lnL>
                    <a:lnR w="0">
                      <a:noFill/>
                    </a:lnR>
                    <a:lnT w="0">
                      <a:noFill/>
                    </a:lnT>
                    <a:lnB w="0">
                      <a:noFill/>
                    </a:lnB>
                    <a:noFill/>
                  </a:tcPr>
                </a:tc>
                <a:tc>
                  <a:txBody>
                    <a:bodyPr/>
                    <a:lstStyle/>
                    <a:p>
                      <a:pPr lvl="0" algn="r">
                        <a:buNone/>
                      </a:pPr>
                      <a:r>
                        <a:rPr lang="en-AU" sz="1100"/>
                        <a:t>7.0</a:t>
                      </a:r>
                      <a:endParaRPr lang="en-US" sz="2000"/>
                    </a:p>
                  </a:txBody>
                  <a:tcPr marL="20051" marR="20051" marT="10025" marB="10025" anchor="ctr">
                    <a:lnL w="0">
                      <a:noFill/>
                    </a:lnL>
                    <a:lnR w="0">
                      <a:noFill/>
                    </a:lnR>
                    <a:lnT w="0">
                      <a:noFill/>
                    </a:lnT>
                    <a:lnB w="0">
                      <a:noFill/>
                    </a:lnB>
                    <a:noFill/>
                  </a:tcPr>
                </a:tc>
                <a:tc>
                  <a:txBody>
                    <a:bodyPr/>
                    <a:lstStyle/>
                    <a:p>
                      <a:pPr lvl="0" algn="r">
                        <a:buNone/>
                      </a:pPr>
                      <a:r>
                        <a:rPr lang="en-AU" sz="1100"/>
                        <a:t>2.0</a:t>
                      </a:r>
                      <a:endParaRPr lang="en-US" sz="2000"/>
                    </a:p>
                  </a:txBody>
                  <a:tcPr marL="20051" marR="20051" marT="10025" marB="10025" anchor="ctr">
                    <a:lnL w="0">
                      <a:noFill/>
                    </a:lnL>
                    <a:lnR w="0">
                      <a:noFill/>
                    </a:lnR>
                    <a:lnT w="0">
                      <a:noFill/>
                    </a:lnT>
                    <a:lnB w="0">
                      <a:noFill/>
                    </a:lnB>
                    <a:noFill/>
                  </a:tcPr>
                </a:tc>
                <a:tc>
                  <a:txBody>
                    <a:bodyPr/>
                    <a:lstStyle/>
                    <a:p>
                      <a:pPr lvl="0" algn="r">
                        <a:buNone/>
                      </a:pPr>
                      <a:r>
                        <a:rPr lang="en-AU" sz="1100"/>
                        <a:t>6.0</a:t>
                      </a:r>
                      <a:endParaRPr lang="en-US" sz="2000"/>
                    </a:p>
                  </a:txBody>
                  <a:tcPr marL="20051" marR="20051" marT="10025" marB="10025" anchor="ctr">
                    <a:lnL w="0">
                      <a:noFill/>
                    </a:lnL>
                    <a:lnR w="0">
                      <a:noFill/>
                    </a:lnR>
                    <a:lnT w="0">
                      <a:noFill/>
                    </a:lnT>
                    <a:lnB w="0">
                      <a:noFill/>
                    </a:lnB>
                    <a:noFill/>
                  </a:tcPr>
                </a:tc>
                <a:extLst>
                  <a:ext uri="{0D108BD9-81ED-4DB2-BD59-A6C34878D82A}">
                    <a16:rowId xmlns:a16="http://schemas.microsoft.com/office/drawing/2014/main" val="748074805"/>
                  </a:ext>
                </a:extLst>
              </a:tr>
              <a:tr h="537351">
                <a:tc>
                  <a:txBody>
                    <a:bodyPr/>
                    <a:lstStyle/>
                    <a:p>
                      <a:pPr lvl="0">
                        <a:buNone/>
                      </a:pPr>
                      <a:r>
                        <a:rPr lang="en-AU" sz="1200" b="1"/>
                        <a:t>Competitive Intensity &amp; Sales Enablement Gaps</a:t>
                      </a:r>
                      <a:endParaRPr lang="en-AU" sz="1200"/>
                    </a:p>
                  </a:txBody>
                  <a:tcPr marL="20051" marR="20051" marT="10025" marB="10025" anchor="ctr">
                    <a:lnL w="0">
                      <a:noFill/>
                    </a:lnL>
                    <a:lnR w="0">
                      <a:noFill/>
                    </a:lnR>
                    <a:lnT w="0">
                      <a:noFill/>
                    </a:lnT>
                    <a:lnB w="0">
                      <a:noFill/>
                    </a:lnB>
                    <a:noFill/>
                  </a:tcPr>
                </a:tc>
                <a:tc>
                  <a:txBody>
                    <a:bodyPr/>
                    <a:lstStyle/>
                    <a:p>
                      <a:pPr lvl="0">
                        <a:buNone/>
                      </a:pPr>
                      <a:r>
                        <a:rPr lang="en-AU" sz="1100" b="1"/>
                        <a:t>O</a:t>
                      </a:r>
                      <a:endParaRPr lang="en-AU" sz="1100"/>
                    </a:p>
                  </a:txBody>
                  <a:tcPr marL="20051" marR="20051" marT="10025" marB="10025" anchor="ctr">
                    <a:lnL w="0">
                      <a:noFill/>
                    </a:lnL>
                    <a:lnR w="0">
                      <a:noFill/>
                    </a:lnR>
                    <a:lnT w="0">
                      <a:noFill/>
                    </a:lnT>
                    <a:lnB w="0">
                      <a:noFill/>
                    </a:lnB>
                    <a:noFill/>
                  </a:tcPr>
                </a:tc>
                <a:tc>
                  <a:txBody>
                    <a:bodyPr/>
                    <a:lstStyle/>
                    <a:p>
                      <a:pPr lvl="0">
                        <a:buNone/>
                      </a:pPr>
                      <a:r>
                        <a:rPr lang="en-AU" sz="1100"/>
                        <a:t>High competition without strong enablement differentiation</a:t>
                      </a:r>
                      <a:endParaRPr lang="en-US" sz="2000"/>
                    </a:p>
                  </a:txBody>
                  <a:tcPr marL="20051" marR="20051" marT="10025" marB="10025" anchor="ctr">
                    <a:lnL w="0">
                      <a:noFill/>
                    </a:lnL>
                    <a:lnR w="0">
                      <a:noFill/>
                    </a:lnR>
                    <a:lnT w="0">
                      <a:noFill/>
                    </a:lnT>
                    <a:lnB w="0">
                      <a:noFill/>
                    </a:lnB>
                    <a:noFill/>
                  </a:tcPr>
                </a:tc>
                <a:tc>
                  <a:txBody>
                    <a:bodyPr/>
                    <a:lstStyle/>
                    <a:p>
                      <a:pPr lvl="0" algn="r">
                        <a:buNone/>
                      </a:pPr>
                      <a:r>
                        <a:rPr lang="en-AU" sz="1100"/>
                        <a:t>1</a:t>
                      </a:r>
                      <a:endParaRPr lang="en-US" sz="2000"/>
                    </a:p>
                  </a:txBody>
                  <a:tcPr marL="20051" marR="20051" marT="10025" marB="10025" anchor="ctr">
                    <a:lnL w="0">
                      <a:noFill/>
                    </a:lnL>
                    <a:lnR w="0">
                      <a:noFill/>
                    </a:lnR>
                    <a:lnT w="0">
                      <a:noFill/>
                    </a:lnT>
                    <a:lnB w="0">
                      <a:noFill/>
                    </a:lnB>
                    <a:noFill/>
                  </a:tcPr>
                </a:tc>
                <a:tc>
                  <a:txBody>
                    <a:bodyPr/>
                    <a:lstStyle/>
                    <a:p>
                      <a:pPr lvl="0" algn="r">
                        <a:buNone/>
                      </a:pPr>
                      <a:r>
                        <a:rPr lang="en-AU" sz="1100"/>
                        <a:t>2</a:t>
                      </a:r>
                      <a:endParaRPr lang="en-US" sz="2000"/>
                    </a:p>
                  </a:txBody>
                  <a:tcPr marL="20051" marR="20051" marT="10025" marB="10025" anchor="ctr">
                    <a:lnL w="0">
                      <a:noFill/>
                    </a:lnL>
                    <a:lnR w="0">
                      <a:noFill/>
                    </a:lnR>
                    <a:lnT w="0">
                      <a:noFill/>
                    </a:lnT>
                    <a:lnB w="0">
                      <a:noFill/>
                    </a:lnB>
                    <a:noFill/>
                  </a:tcPr>
                </a:tc>
                <a:tc>
                  <a:txBody>
                    <a:bodyPr/>
                    <a:lstStyle/>
                    <a:p>
                      <a:pPr lvl="0" algn="r">
                        <a:buNone/>
                      </a:pPr>
                      <a:r>
                        <a:rPr lang="en-AU" sz="1100"/>
                        <a:t>5</a:t>
                      </a:r>
                      <a:endParaRPr lang="en-US" sz="2000"/>
                    </a:p>
                  </a:txBody>
                  <a:tcPr marL="20051" marR="20051" marT="10025" marB="10025" anchor="ctr">
                    <a:lnL w="0">
                      <a:noFill/>
                    </a:lnL>
                    <a:lnR w="0">
                      <a:noFill/>
                    </a:lnR>
                    <a:lnT w="0">
                      <a:noFill/>
                    </a:lnT>
                    <a:lnB w="0">
                      <a:noFill/>
                    </a:lnB>
                    <a:noFill/>
                  </a:tcPr>
                </a:tc>
                <a:tc>
                  <a:txBody>
                    <a:bodyPr/>
                    <a:lstStyle/>
                    <a:p>
                      <a:pPr lvl="0" algn="r">
                        <a:buNone/>
                      </a:pPr>
                      <a:r>
                        <a:rPr lang="en-AU" sz="1100"/>
                        <a:t>9</a:t>
                      </a:r>
                      <a:endParaRPr lang="en-US" sz="2000"/>
                    </a:p>
                  </a:txBody>
                  <a:tcPr marL="20051" marR="20051" marT="10025" marB="10025" anchor="ctr">
                    <a:lnL w="0">
                      <a:noFill/>
                    </a:lnL>
                    <a:lnR w="0">
                      <a:noFill/>
                    </a:lnR>
                    <a:lnT w="0">
                      <a:noFill/>
                    </a:lnT>
                    <a:lnB w="0">
                      <a:noFill/>
                    </a:lnB>
                    <a:noFill/>
                  </a:tcPr>
                </a:tc>
                <a:extLst>
                  <a:ext uri="{0D108BD9-81ED-4DB2-BD59-A6C34878D82A}">
                    <a16:rowId xmlns:a16="http://schemas.microsoft.com/office/drawing/2014/main" val="1703619765"/>
                  </a:ext>
                </a:extLst>
              </a:tr>
              <a:tr h="537351">
                <a:tc>
                  <a:txBody>
                    <a:bodyPr/>
                    <a:lstStyle/>
                    <a:p>
                      <a:pPr lvl="0">
                        <a:buNone/>
                      </a:pPr>
                      <a:r>
                        <a:rPr lang="en-AU" sz="1200" b="1"/>
                        <a:t>Innovation, Platform Strategy &amp; Future Readiness</a:t>
                      </a:r>
                      <a:endParaRPr lang="en-AU" sz="1200"/>
                    </a:p>
                  </a:txBody>
                  <a:tcPr marL="20051" marR="20051" marT="10025" marB="10025" anchor="ctr">
                    <a:lnL w="0">
                      <a:noFill/>
                    </a:lnL>
                    <a:lnR w="0">
                      <a:noFill/>
                    </a:lnR>
                    <a:lnT w="0">
                      <a:noFill/>
                    </a:lnT>
                    <a:lnB w="0">
                      <a:noFill/>
                    </a:lnB>
                    <a:noFill/>
                  </a:tcPr>
                </a:tc>
                <a:tc>
                  <a:txBody>
                    <a:bodyPr/>
                    <a:lstStyle/>
                    <a:p>
                      <a:pPr lvl="0">
                        <a:buNone/>
                      </a:pPr>
                      <a:r>
                        <a:rPr lang="en-AU" sz="1100" b="1"/>
                        <a:t>Z</a:t>
                      </a:r>
                      <a:endParaRPr lang="en-AU" sz="1100"/>
                    </a:p>
                  </a:txBody>
                  <a:tcPr marL="20051" marR="20051" marT="10025" marB="10025" anchor="ctr">
                    <a:lnL w="0">
                      <a:noFill/>
                    </a:lnL>
                    <a:lnR w="0">
                      <a:noFill/>
                    </a:lnR>
                    <a:lnT w="0">
                      <a:noFill/>
                    </a:lnT>
                    <a:lnB w="0">
                      <a:noFill/>
                    </a:lnB>
                    <a:noFill/>
                  </a:tcPr>
                </a:tc>
                <a:tc>
                  <a:txBody>
                    <a:bodyPr/>
                    <a:lstStyle/>
                    <a:p>
                      <a:pPr lvl="0">
                        <a:buNone/>
                      </a:pPr>
                      <a:r>
                        <a:rPr lang="en-AU" sz="1100"/>
                        <a:t>Need for future innovations (BDC use cases, Joule integration)</a:t>
                      </a:r>
                      <a:endParaRPr lang="en-US" sz="2000"/>
                    </a:p>
                  </a:txBody>
                  <a:tcPr marL="20051" marR="20051" marT="10025" marB="10025" anchor="ctr">
                    <a:lnL w="0">
                      <a:noFill/>
                    </a:lnL>
                    <a:lnR w="0">
                      <a:noFill/>
                    </a:lnR>
                    <a:lnT w="0">
                      <a:noFill/>
                    </a:lnT>
                    <a:lnB w="0">
                      <a:noFill/>
                    </a:lnB>
                    <a:noFill/>
                  </a:tcPr>
                </a:tc>
                <a:tc>
                  <a:txBody>
                    <a:bodyPr/>
                    <a:lstStyle/>
                    <a:p>
                      <a:pPr lvl="0" algn="r">
                        <a:buNone/>
                      </a:pPr>
                      <a:r>
                        <a:rPr lang="en-AU" sz="1100"/>
                        <a:t>10</a:t>
                      </a:r>
                      <a:endParaRPr lang="en-US" sz="2000"/>
                    </a:p>
                  </a:txBody>
                  <a:tcPr marL="20051" marR="20051" marT="10025" marB="10025" anchor="ctr">
                    <a:lnL w="0">
                      <a:noFill/>
                    </a:lnL>
                    <a:lnR w="0">
                      <a:noFill/>
                    </a:lnR>
                    <a:lnT w="0">
                      <a:noFill/>
                    </a:lnT>
                    <a:lnB w="0">
                      <a:noFill/>
                    </a:lnB>
                    <a:noFill/>
                  </a:tcPr>
                </a:tc>
                <a:tc>
                  <a:txBody>
                    <a:bodyPr/>
                    <a:lstStyle/>
                    <a:p>
                      <a:pPr lvl="0" algn="r">
                        <a:buNone/>
                      </a:pPr>
                      <a:r>
                        <a:rPr lang="en-AU" sz="1100"/>
                        <a:t>7</a:t>
                      </a:r>
                      <a:endParaRPr lang="en-US" sz="2000"/>
                    </a:p>
                  </a:txBody>
                  <a:tcPr marL="20051" marR="20051" marT="10025" marB="10025" anchor="ctr">
                    <a:lnL w="0">
                      <a:noFill/>
                    </a:lnL>
                    <a:lnR w="0">
                      <a:noFill/>
                    </a:lnR>
                    <a:lnT w="0">
                      <a:noFill/>
                    </a:lnT>
                    <a:lnB w="0">
                      <a:noFill/>
                    </a:lnB>
                    <a:noFill/>
                  </a:tcPr>
                </a:tc>
                <a:tc>
                  <a:txBody>
                    <a:bodyPr/>
                    <a:lstStyle/>
                    <a:p>
                      <a:pPr lvl="0" algn="r">
                        <a:buNone/>
                      </a:pPr>
                      <a:r>
                        <a:rPr lang="en-AU" sz="1100"/>
                        <a:t>8</a:t>
                      </a:r>
                      <a:endParaRPr lang="en-US" sz="2000"/>
                    </a:p>
                  </a:txBody>
                  <a:tcPr marL="20051" marR="20051" marT="10025" marB="10025" anchor="ctr">
                    <a:lnL w="0">
                      <a:noFill/>
                    </a:lnL>
                    <a:lnR w="0">
                      <a:noFill/>
                    </a:lnR>
                    <a:lnT w="0">
                      <a:noFill/>
                    </a:lnT>
                    <a:lnB w="0">
                      <a:noFill/>
                    </a:lnB>
                    <a:noFill/>
                  </a:tcPr>
                </a:tc>
                <a:tc>
                  <a:txBody>
                    <a:bodyPr/>
                    <a:lstStyle/>
                    <a:p>
                      <a:pPr lvl="0" algn="r">
                        <a:buNone/>
                      </a:pPr>
                      <a:r>
                        <a:rPr lang="en-AU" sz="1100"/>
                        <a:t>8</a:t>
                      </a:r>
                      <a:endParaRPr lang="en-US" sz="2000"/>
                    </a:p>
                  </a:txBody>
                  <a:tcPr marL="20051" marR="20051" marT="10025" marB="10025" anchor="ctr">
                    <a:lnL w="0">
                      <a:noFill/>
                    </a:lnL>
                    <a:lnR w="0">
                      <a:noFill/>
                    </a:lnR>
                    <a:lnT w="0">
                      <a:noFill/>
                    </a:lnT>
                    <a:lnB w="0">
                      <a:noFill/>
                    </a:lnB>
                    <a:noFill/>
                  </a:tcPr>
                </a:tc>
                <a:extLst>
                  <a:ext uri="{0D108BD9-81ED-4DB2-BD59-A6C34878D82A}">
                    <a16:rowId xmlns:a16="http://schemas.microsoft.com/office/drawing/2014/main" val="2494108688"/>
                  </a:ext>
                </a:extLst>
              </a:tr>
              <a:tr h="365415">
                <a:tc>
                  <a:txBody>
                    <a:bodyPr/>
                    <a:lstStyle/>
                    <a:p>
                      <a:pPr lvl="0">
                        <a:buNone/>
                      </a:pPr>
                      <a:r>
                        <a:rPr lang="en-AU" sz="1200" b="1"/>
                        <a:t>Uncontrollable / External Factors</a:t>
                      </a:r>
                      <a:endParaRPr lang="en-AU" sz="1200"/>
                    </a:p>
                  </a:txBody>
                  <a:tcPr marL="20051" marR="20051" marT="10025" marB="10025" anchor="ctr">
                    <a:lnL w="0">
                      <a:noFill/>
                    </a:lnL>
                    <a:lnR w="0">
                      <a:noFill/>
                    </a:lnR>
                    <a:lnT w="0">
                      <a:noFill/>
                    </a:lnT>
                    <a:lnB w="0">
                      <a:noFill/>
                    </a:lnB>
                    <a:noFill/>
                  </a:tcPr>
                </a:tc>
                <a:tc>
                  <a:txBody>
                    <a:bodyPr/>
                    <a:lstStyle/>
                    <a:p>
                      <a:pPr lvl="0">
                        <a:buNone/>
                      </a:pPr>
                      <a:r>
                        <a:rPr lang="en-AU" sz="1100" b="1"/>
                        <a:t>M</a:t>
                      </a:r>
                      <a:endParaRPr lang="en-AU" sz="1100"/>
                    </a:p>
                  </a:txBody>
                  <a:tcPr marL="20051" marR="20051" marT="10025" marB="10025" anchor="ctr">
                    <a:lnL w="0">
                      <a:noFill/>
                    </a:lnL>
                    <a:lnR w="0">
                      <a:noFill/>
                    </a:lnR>
                    <a:lnT w="0">
                      <a:noFill/>
                    </a:lnT>
                    <a:lnB w="0">
                      <a:noFill/>
                    </a:lnB>
                    <a:noFill/>
                  </a:tcPr>
                </a:tc>
                <a:tc>
                  <a:txBody>
                    <a:bodyPr/>
                    <a:lstStyle/>
                    <a:p>
                      <a:pPr lvl="0">
                        <a:buNone/>
                      </a:pPr>
                      <a:r>
                        <a:rPr lang="en-AU" sz="1100"/>
                        <a:t>Macro investment diversification (e.g. Saudi)</a:t>
                      </a:r>
                      <a:endParaRPr lang="en-US" sz="2000"/>
                    </a:p>
                  </a:txBody>
                  <a:tcPr marL="20051" marR="20051" marT="10025" marB="10025" anchor="ctr">
                    <a:lnL w="0">
                      <a:noFill/>
                    </a:lnL>
                    <a:lnR w="0">
                      <a:noFill/>
                    </a:lnR>
                    <a:lnT w="0">
                      <a:noFill/>
                    </a:lnT>
                    <a:lnB w="0">
                      <a:noFill/>
                    </a:lnB>
                    <a:noFill/>
                  </a:tcPr>
                </a:tc>
                <a:tc>
                  <a:txBody>
                    <a:bodyPr/>
                    <a:lstStyle/>
                    <a:p>
                      <a:pPr lvl="0" algn="r">
                        <a:buNone/>
                      </a:pPr>
                      <a:r>
                        <a:rPr lang="en-AU" sz="1100"/>
                        <a:t>1</a:t>
                      </a:r>
                      <a:endParaRPr lang="en-US" sz="2000"/>
                    </a:p>
                  </a:txBody>
                  <a:tcPr marL="20051" marR="20051" marT="10025" marB="10025" anchor="ctr">
                    <a:lnL w="0">
                      <a:noFill/>
                    </a:lnL>
                    <a:lnR w="0">
                      <a:noFill/>
                    </a:lnR>
                    <a:lnT w="0">
                      <a:noFill/>
                    </a:lnT>
                    <a:lnB w="0">
                      <a:noFill/>
                    </a:lnB>
                    <a:noFill/>
                  </a:tcPr>
                </a:tc>
                <a:tc>
                  <a:txBody>
                    <a:bodyPr/>
                    <a:lstStyle/>
                    <a:p>
                      <a:pPr lvl="0" algn="r">
                        <a:buNone/>
                      </a:pPr>
                      <a:r>
                        <a:rPr lang="en-AU" sz="1100"/>
                        <a:t>2</a:t>
                      </a:r>
                      <a:endParaRPr lang="en-US" sz="2000"/>
                    </a:p>
                  </a:txBody>
                  <a:tcPr marL="20051" marR="20051" marT="10025" marB="10025" anchor="ctr">
                    <a:lnL w="0">
                      <a:noFill/>
                    </a:lnL>
                    <a:lnR w="0">
                      <a:noFill/>
                    </a:lnR>
                    <a:lnT w="0">
                      <a:noFill/>
                    </a:lnT>
                    <a:lnB w="0">
                      <a:noFill/>
                    </a:lnB>
                    <a:noFill/>
                  </a:tcPr>
                </a:tc>
                <a:tc>
                  <a:txBody>
                    <a:bodyPr/>
                    <a:lstStyle/>
                    <a:p>
                      <a:pPr lvl="0" algn="r">
                        <a:buNone/>
                      </a:pPr>
                      <a:r>
                        <a:rPr lang="en-AU" sz="1100"/>
                        <a:t>3</a:t>
                      </a:r>
                      <a:endParaRPr lang="en-US" sz="2000"/>
                    </a:p>
                  </a:txBody>
                  <a:tcPr marL="20051" marR="20051" marT="10025" marB="10025" anchor="ctr">
                    <a:lnL w="0">
                      <a:noFill/>
                    </a:lnL>
                    <a:lnR w="0">
                      <a:noFill/>
                    </a:lnR>
                    <a:lnT w="0">
                      <a:noFill/>
                    </a:lnT>
                    <a:lnB w="0">
                      <a:noFill/>
                    </a:lnB>
                    <a:noFill/>
                  </a:tcPr>
                </a:tc>
                <a:tc>
                  <a:txBody>
                    <a:bodyPr/>
                    <a:lstStyle/>
                    <a:p>
                      <a:pPr lvl="0" algn="r">
                        <a:buNone/>
                      </a:pPr>
                      <a:r>
                        <a:rPr lang="en-AU" sz="1100"/>
                        <a:t>5</a:t>
                      </a:r>
                      <a:endParaRPr lang="en-US" sz="2000"/>
                    </a:p>
                  </a:txBody>
                  <a:tcPr marL="20051" marR="20051" marT="10025" marB="10025" anchor="ctr">
                    <a:lnL w="0">
                      <a:noFill/>
                    </a:lnL>
                    <a:lnR w="0">
                      <a:noFill/>
                    </a:lnR>
                    <a:lnT w="0">
                      <a:noFill/>
                    </a:lnT>
                    <a:lnB w="0">
                      <a:noFill/>
                    </a:lnB>
                    <a:noFill/>
                  </a:tcPr>
                </a:tc>
                <a:extLst>
                  <a:ext uri="{0D108BD9-81ED-4DB2-BD59-A6C34878D82A}">
                    <a16:rowId xmlns:a16="http://schemas.microsoft.com/office/drawing/2014/main" val="2091386463"/>
                  </a:ext>
                </a:extLst>
              </a:tr>
              <a:tr h="537351">
                <a:tc>
                  <a:txBody>
                    <a:bodyPr/>
                    <a:lstStyle/>
                    <a:p>
                      <a:pPr lvl="0">
                        <a:buNone/>
                      </a:pPr>
                      <a:r>
                        <a:rPr lang="en-AU" sz="1200" b="1"/>
                        <a:t>Sales Enablement Suggestions (Not Issues)</a:t>
                      </a:r>
                      <a:endParaRPr lang="en-AU" sz="1200"/>
                    </a:p>
                  </a:txBody>
                  <a:tcPr marL="20051" marR="20051" marT="10025" marB="10025" anchor="ctr">
                    <a:lnL w="0">
                      <a:noFill/>
                    </a:lnL>
                    <a:lnR w="0">
                      <a:noFill/>
                    </a:lnR>
                    <a:lnT w="0">
                      <a:noFill/>
                    </a:lnT>
                    <a:lnB w="0">
                      <a:noFill/>
                    </a:lnB>
                    <a:noFill/>
                  </a:tcPr>
                </a:tc>
                <a:tc>
                  <a:txBody>
                    <a:bodyPr/>
                    <a:lstStyle/>
                    <a:p>
                      <a:pPr lvl="0">
                        <a:buNone/>
                      </a:pPr>
                      <a:r>
                        <a:rPr lang="en-AU" sz="1100" b="1"/>
                        <a:t>V, W</a:t>
                      </a:r>
                      <a:endParaRPr lang="en-AU" sz="1100"/>
                    </a:p>
                  </a:txBody>
                  <a:tcPr marL="20051" marR="20051" marT="10025" marB="10025" anchor="ctr">
                    <a:lnL w="0">
                      <a:noFill/>
                    </a:lnL>
                    <a:lnR w="0">
                      <a:noFill/>
                    </a:lnR>
                    <a:lnT w="0">
                      <a:noFill/>
                    </a:lnT>
                    <a:lnB w="0">
                      <a:noFill/>
                    </a:lnB>
                    <a:noFill/>
                  </a:tcPr>
                </a:tc>
                <a:tc>
                  <a:txBody>
                    <a:bodyPr/>
                    <a:lstStyle/>
                    <a:p>
                      <a:pPr lvl="0">
                        <a:buNone/>
                      </a:pPr>
                      <a:r>
                        <a:rPr lang="en-AU" sz="1100"/>
                        <a:t>Battle cards by competitor / region / industry (solutions, not failures)</a:t>
                      </a:r>
                      <a:endParaRPr lang="en-US" sz="2000"/>
                    </a:p>
                  </a:txBody>
                  <a:tcPr marL="20051" marR="20051" marT="10025" marB="10025" anchor="ctr">
                    <a:lnL w="0">
                      <a:noFill/>
                    </a:lnL>
                    <a:lnR w="0">
                      <a:noFill/>
                    </a:lnR>
                    <a:lnT w="0">
                      <a:noFill/>
                    </a:lnT>
                    <a:lnB w="0">
                      <a:noFill/>
                    </a:lnB>
                    <a:noFill/>
                  </a:tcPr>
                </a:tc>
                <a:tc>
                  <a:txBody>
                    <a:bodyPr/>
                    <a:lstStyle/>
                    <a:p>
                      <a:pPr lvl="0" algn="r">
                        <a:buNone/>
                      </a:pPr>
                      <a:r>
                        <a:rPr lang="en-AU" sz="1100"/>
                        <a:t>10</a:t>
                      </a:r>
                      <a:endParaRPr lang="en-US" sz="2000"/>
                    </a:p>
                  </a:txBody>
                  <a:tcPr marL="20051" marR="20051" marT="10025" marB="10025" anchor="ctr">
                    <a:lnL w="0">
                      <a:noFill/>
                    </a:lnL>
                    <a:lnR w="0">
                      <a:noFill/>
                    </a:lnR>
                    <a:lnT w="0">
                      <a:noFill/>
                    </a:lnT>
                    <a:lnB w="0">
                      <a:noFill/>
                    </a:lnB>
                    <a:noFill/>
                  </a:tcPr>
                </a:tc>
                <a:tc>
                  <a:txBody>
                    <a:bodyPr/>
                    <a:lstStyle/>
                    <a:p>
                      <a:pPr lvl="0" algn="r">
                        <a:buNone/>
                      </a:pPr>
                      <a:r>
                        <a:rPr lang="en-AU" sz="1100"/>
                        <a:t>8</a:t>
                      </a:r>
                      <a:endParaRPr lang="en-US" sz="2000"/>
                    </a:p>
                  </a:txBody>
                  <a:tcPr marL="20051" marR="20051" marT="10025" marB="10025" anchor="ctr">
                    <a:lnL w="0">
                      <a:noFill/>
                    </a:lnL>
                    <a:lnR w="0">
                      <a:noFill/>
                    </a:lnR>
                    <a:lnT w="0">
                      <a:noFill/>
                    </a:lnT>
                    <a:lnB w="0">
                      <a:noFill/>
                    </a:lnB>
                    <a:noFill/>
                  </a:tcPr>
                </a:tc>
                <a:tc>
                  <a:txBody>
                    <a:bodyPr/>
                    <a:lstStyle/>
                    <a:p>
                      <a:pPr lvl="0" algn="r">
                        <a:buNone/>
                      </a:pPr>
                      <a:r>
                        <a:rPr lang="en-AU" sz="1100"/>
                        <a:t>2</a:t>
                      </a:r>
                      <a:endParaRPr lang="en-US" sz="2000"/>
                    </a:p>
                  </a:txBody>
                  <a:tcPr marL="20051" marR="20051" marT="10025" marB="10025" anchor="ctr">
                    <a:lnL w="0">
                      <a:noFill/>
                    </a:lnL>
                    <a:lnR w="0">
                      <a:noFill/>
                    </a:lnR>
                    <a:lnT w="0">
                      <a:noFill/>
                    </a:lnT>
                    <a:lnB w="0">
                      <a:noFill/>
                    </a:lnB>
                    <a:noFill/>
                  </a:tcPr>
                </a:tc>
                <a:tc>
                  <a:txBody>
                    <a:bodyPr/>
                    <a:lstStyle/>
                    <a:p>
                      <a:pPr lvl="0" algn="r">
                        <a:buNone/>
                      </a:pPr>
                      <a:r>
                        <a:rPr lang="en-AU" sz="1100"/>
                        <a:t>8</a:t>
                      </a:r>
                      <a:endParaRPr lang="en-US" sz="2000"/>
                    </a:p>
                  </a:txBody>
                  <a:tcPr marL="20051" marR="20051" marT="10025" marB="10025" anchor="ctr">
                    <a:lnL w="0">
                      <a:noFill/>
                    </a:lnL>
                    <a:lnR w="0">
                      <a:noFill/>
                    </a:lnR>
                    <a:lnT w="0">
                      <a:noFill/>
                    </a:lnT>
                    <a:lnB w="0">
                      <a:noFill/>
                    </a:lnB>
                    <a:noFill/>
                  </a:tcPr>
                </a:tc>
                <a:extLst>
                  <a:ext uri="{0D108BD9-81ED-4DB2-BD59-A6C34878D82A}">
                    <a16:rowId xmlns:a16="http://schemas.microsoft.com/office/drawing/2014/main" val="3495107833"/>
                  </a:ext>
                </a:extLst>
              </a:tr>
            </a:tbl>
          </a:graphicData>
        </a:graphic>
      </p:graphicFrame>
    </p:spTree>
    <p:extLst>
      <p:ext uri="{BB962C8B-B14F-4D97-AF65-F5344CB8AC3E}">
        <p14:creationId xmlns:p14="http://schemas.microsoft.com/office/powerpoint/2010/main" val="316010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0C3D4-956C-3EA8-A7CD-170F506ECE0C}"/>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D32EA6BB-906B-D282-477F-AF3D2F666754}"/>
              </a:ext>
            </a:extLst>
          </p:cNvPr>
          <p:cNvSpPr txBox="1"/>
          <p:nvPr/>
        </p:nvSpPr>
        <p:spPr>
          <a:xfrm>
            <a:off x="236306" y="184935"/>
            <a:ext cx="11831198" cy="95410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r>
              <a:rPr lang="en-US" sz="2800">
                <a:latin typeface="Optima" panose="02000503060000020004" pitchFamily="2" charset="0"/>
              </a:rPr>
              <a:t>One go-to-market challenges should we prioritize in 2026 to improve pipeline quality, conversion, and customer adoption?</a:t>
            </a:r>
          </a:p>
        </p:txBody>
      </p:sp>
      <p:sp>
        <p:nvSpPr>
          <p:cNvPr id="3" name="TextBox 2">
            <a:extLst>
              <a:ext uri="{FF2B5EF4-FFF2-40B4-BE49-F238E27FC236}">
                <a16:creationId xmlns:a16="http://schemas.microsoft.com/office/drawing/2014/main" id="{DB7A44CD-6991-B496-A8D5-EAFC51D18AEE}"/>
              </a:ext>
            </a:extLst>
          </p:cNvPr>
          <p:cNvSpPr txBox="1"/>
          <p:nvPr/>
        </p:nvSpPr>
        <p:spPr>
          <a:xfrm>
            <a:off x="318752" y="1247899"/>
            <a:ext cx="11274534"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q"/>
            </a:pPr>
            <a:r>
              <a:rPr lang="en-US" sz="1600" b="1">
                <a:latin typeface="Optima" panose="02000503060000020004" pitchFamily="2" charset="0"/>
              </a:rPr>
              <a:t>Region wise workshops with all stakeholders, SAP AEs</a:t>
            </a:r>
          </a:p>
          <a:p>
            <a:pPr marL="285750" indent="-285750">
              <a:buFont typeface="Wingdings" panose="05000000000000000000" pitchFamily="2" charset="2"/>
              <a:buChar char="q"/>
            </a:pPr>
            <a:endParaRPr lang="en-US" sz="1600" b="1">
              <a:latin typeface="Optima" panose="02000503060000020004" pitchFamily="2" charset="0"/>
            </a:endParaRPr>
          </a:p>
          <a:p>
            <a:pPr marL="285750" indent="-285750">
              <a:buFont typeface="Wingdings" panose="05000000000000000000" pitchFamily="2" charset="2"/>
              <a:buChar char="q"/>
            </a:pPr>
            <a:r>
              <a:rPr lang="en-US" sz="1600" b="1">
                <a:latin typeface="Optima" panose="02000503060000020004" pitchFamily="2" charset="0"/>
              </a:rPr>
              <a:t>Demo showroom with all videos, features. Learning Hub</a:t>
            </a:r>
          </a:p>
          <a:p>
            <a:pPr marL="285750" indent="-285750">
              <a:buFont typeface="Wingdings" panose="05000000000000000000" pitchFamily="2" charset="2"/>
              <a:buChar char="q"/>
            </a:pPr>
            <a:endParaRPr lang="en-US" sz="1600" b="1">
              <a:latin typeface="Optima" panose="02000503060000020004" pitchFamily="2" charset="0"/>
            </a:endParaRPr>
          </a:p>
          <a:p>
            <a:pPr marL="285750" indent="-285750">
              <a:buFont typeface="Wingdings" panose="05000000000000000000" pitchFamily="2" charset="2"/>
              <a:buChar char="q"/>
            </a:pPr>
            <a:r>
              <a:rPr lang="en-US" sz="1600" b="1">
                <a:latin typeface="Optima" panose="02000503060000020004" pitchFamily="2" charset="0"/>
              </a:rPr>
              <a:t>Building &amp; Publishing more Customer Success Stories on regular basis</a:t>
            </a:r>
          </a:p>
          <a:p>
            <a:pPr marL="285750" indent="-285750">
              <a:buFont typeface="Wingdings" panose="05000000000000000000" pitchFamily="2" charset="2"/>
              <a:buChar char="q"/>
            </a:pPr>
            <a:endParaRPr lang="en-US" sz="1600" b="1">
              <a:latin typeface="Optima" panose="02000503060000020004" pitchFamily="2" charset="0"/>
            </a:endParaRPr>
          </a:p>
          <a:p>
            <a:pPr marL="285750" indent="-285750">
              <a:buFont typeface="Wingdings" panose="05000000000000000000" pitchFamily="2" charset="2"/>
              <a:buChar char="q"/>
            </a:pPr>
            <a:r>
              <a:rPr lang="en-US" sz="1600" b="1">
                <a:latin typeface="Optima" panose="02000503060000020004" pitchFamily="2" charset="0"/>
              </a:rPr>
              <a:t>Pain points of the customer, customer journey maps</a:t>
            </a:r>
          </a:p>
          <a:p>
            <a:pPr marL="285750" indent="-285750">
              <a:buFont typeface="Wingdings" panose="05000000000000000000" pitchFamily="2" charset="2"/>
              <a:buChar char="q"/>
            </a:pPr>
            <a:endParaRPr lang="en-US" sz="1600" b="1">
              <a:latin typeface="Optima" panose="02000503060000020004" pitchFamily="2" charset="0"/>
            </a:endParaRPr>
          </a:p>
          <a:p>
            <a:pPr marL="285750" indent="-285750">
              <a:buFont typeface="Wingdings" panose="05000000000000000000" pitchFamily="2" charset="2"/>
              <a:buChar char="q"/>
            </a:pPr>
            <a:r>
              <a:rPr lang="en-US" sz="1600" b="1">
                <a:latin typeface="Optima" panose="02000503060000020004" pitchFamily="2" charset="0"/>
              </a:rPr>
              <a:t>Partner engagement, ecosystem, messaging, GTM decks, webinars</a:t>
            </a:r>
          </a:p>
          <a:p>
            <a:pPr marL="285750" indent="-285750">
              <a:buFont typeface="Wingdings" panose="05000000000000000000" pitchFamily="2" charset="2"/>
              <a:buChar char="q"/>
            </a:pPr>
            <a:endParaRPr lang="en-US" sz="1600" b="1">
              <a:latin typeface="Optima" panose="02000503060000020004" pitchFamily="2" charset="0"/>
            </a:endParaRPr>
          </a:p>
          <a:p>
            <a:pPr marL="285750" indent="-285750">
              <a:buFont typeface="Wingdings" panose="05000000000000000000" pitchFamily="2" charset="2"/>
              <a:buChar char="q"/>
            </a:pPr>
            <a:endParaRPr lang="en-US" sz="1600" b="1">
              <a:latin typeface="Optima" panose="02000503060000020004" pitchFamily="2" charset="0"/>
            </a:endParaRPr>
          </a:p>
        </p:txBody>
      </p:sp>
    </p:spTree>
    <p:extLst>
      <p:ext uri="{BB962C8B-B14F-4D97-AF65-F5344CB8AC3E}">
        <p14:creationId xmlns:p14="http://schemas.microsoft.com/office/powerpoint/2010/main" val="156971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38D2B-AC6B-E368-7C78-208765695901}"/>
              </a:ext>
            </a:extLst>
          </p:cNvPr>
          <p:cNvSpPr>
            <a:spLocks noGrp="1"/>
          </p:cNvSpPr>
          <p:nvPr>
            <p:ph type="title"/>
          </p:nvPr>
        </p:nvSpPr>
        <p:spPr>
          <a:xfrm>
            <a:off x="123777" y="-6273"/>
            <a:ext cx="10515600" cy="651163"/>
          </a:xfrm>
        </p:spPr>
        <p:txBody>
          <a:bodyPr>
            <a:normAutofit/>
          </a:bodyPr>
          <a:lstStyle/>
          <a:p>
            <a:r>
              <a:rPr lang="en-US" sz="3100" b="1">
                <a:latin typeface="Optima"/>
                <a:ea typeface="+mn-ea"/>
                <a:cs typeface="+mn-cs"/>
              </a:rPr>
              <a:t>Suggestion</a:t>
            </a:r>
          </a:p>
        </p:txBody>
      </p:sp>
      <p:graphicFrame>
        <p:nvGraphicFramePr>
          <p:cNvPr id="4" name="Chart 3">
            <a:extLst>
              <a:ext uri="{FF2B5EF4-FFF2-40B4-BE49-F238E27FC236}">
                <a16:creationId xmlns:a16="http://schemas.microsoft.com/office/drawing/2014/main" id="{F4289E97-1484-2D76-C122-A64D3EC91A94}"/>
              </a:ext>
            </a:extLst>
          </p:cNvPr>
          <p:cNvGraphicFramePr>
            <a:graphicFrameLocks/>
          </p:cNvGraphicFramePr>
          <p:nvPr>
            <p:extLst>
              <p:ext uri="{D42A27DB-BD31-4B8C-83A1-F6EECF244321}">
                <p14:modId xmlns:p14="http://schemas.microsoft.com/office/powerpoint/2010/main" val="1237593868"/>
              </p:ext>
            </p:extLst>
          </p:nvPr>
        </p:nvGraphicFramePr>
        <p:xfrm>
          <a:off x="118629" y="636857"/>
          <a:ext cx="7913224" cy="60548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4">
            <a:extLst>
              <a:ext uri="{FF2B5EF4-FFF2-40B4-BE49-F238E27FC236}">
                <a16:creationId xmlns:a16="http://schemas.microsoft.com/office/drawing/2014/main" id="{B4B71055-44F6-57BE-9176-EE4B355D521C}"/>
              </a:ext>
            </a:extLst>
          </p:cNvPr>
          <p:cNvGraphicFramePr>
            <a:graphicFrameLocks noGrp="1"/>
          </p:cNvGraphicFramePr>
          <p:nvPr>
            <p:extLst>
              <p:ext uri="{D42A27DB-BD31-4B8C-83A1-F6EECF244321}">
                <p14:modId xmlns:p14="http://schemas.microsoft.com/office/powerpoint/2010/main" val="77274806"/>
              </p:ext>
            </p:extLst>
          </p:nvPr>
        </p:nvGraphicFramePr>
        <p:xfrm>
          <a:off x="8046229" y="166255"/>
          <a:ext cx="4027141" cy="6159553"/>
        </p:xfrm>
        <a:graphic>
          <a:graphicData uri="http://schemas.openxmlformats.org/drawingml/2006/table">
            <a:tbl>
              <a:tblPr>
                <a:tableStyleId>{5C22544A-7EE6-4342-B048-85BDC9FD1C3A}</a:tableStyleId>
              </a:tblPr>
              <a:tblGrid>
                <a:gridCol w="532738">
                  <a:extLst>
                    <a:ext uri="{9D8B030D-6E8A-4147-A177-3AD203B41FA5}">
                      <a16:colId xmlns:a16="http://schemas.microsoft.com/office/drawing/2014/main" val="1742428520"/>
                    </a:ext>
                  </a:extLst>
                </a:gridCol>
                <a:gridCol w="3494403">
                  <a:extLst>
                    <a:ext uri="{9D8B030D-6E8A-4147-A177-3AD203B41FA5}">
                      <a16:colId xmlns:a16="http://schemas.microsoft.com/office/drawing/2014/main" val="563269381"/>
                    </a:ext>
                  </a:extLst>
                </a:gridCol>
              </a:tblGrid>
              <a:tr h="269038">
                <a:tc>
                  <a:txBody>
                    <a:bodyPr/>
                    <a:lstStyle/>
                    <a:p>
                      <a:pPr algn="l" fontAlgn="ctr">
                        <a:buNone/>
                      </a:pPr>
                      <a:r>
                        <a:rPr lang="en-AU" sz="900" u="none" strike="noStrike">
                          <a:effectLst/>
                        </a:rPr>
                        <a:t>Ref#</a:t>
                      </a:r>
                      <a:endParaRPr lang="en-AU" sz="900" b="1"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Suggestions</a:t>
                      </a:r>
                      <a:endParaRPr lang="en-AU" sz="900" b="1"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3277559265"/>
                  </a:ext>
                </a:extLst>
              </a:tr>
              <a:tr h="283198">
                <a:tc>
                  <a:txBody>
                    <a:bodyPr/>
                    <a:lstStyle/>
                    <a:p>
                      <a:pPr algn="l" fontAlgn="ctr">
                        <a:buNone/>
                      </a:pPr>
                      <a:r>
                        <a:rPr lang="en-AU" sz="900" u="none" strike="noStrike">
                          <a:effectLst/>
                        </a:rPr>
                        <a:t>S1</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A standard package/bundle that shows how our portfolio hooks into a SAP Rise project</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2908803016"/>
                  </a:ext>
                </a:extLst>
              </a:tr>
              <a:tr h="283198">
                <a:tc>
                  <a:txBody>
                    <a:bodyPr/>
                    <a:lstStyle/>
                    <a:p>
                      <a:pPr algn="l" fontAlgn="ctr">
                        <a:buNone/>
                      </a:pPr>
                      <a:r>
                        <a:rPr lang="en-AU" sz="900" u="none" strike="noStrike">
                          <a:effectLst/>
                        </a:rPr>
                        <a:t>S1</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A standard package/bundle that shows how our portfolio hooks into a SAP Rise project</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2853467039"/>
                  </a:ext>
                </a:extLst>
              </a:tr>
              <a:tr h="184078">
                <a:tc>
                  <a:txBody>
                    <a:bodyPr/>
                    <a:lstStyle/>
                    <a:p>
                      <a:pPr algn="l" fontAlgn="ctr">
                        <a:buNone/>
                      </a:pPr>
                      <a:r>
                        <a:rPr lang="en-AU" sz="900" u="none" strike="noStrike">
                          <a:effectLst/>
                        </a:rPr>
                        <a:t>S2</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Region wise workshops with all stakeholders, SAP AEs, etc.</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2263386660"/>
                  </a:ext>
                </a:extLst>
              </a:tr>
              <a:tr h="141599">
                <a:tc>
                  <a:txBody>
                    <a:bodyPr/>
                    <a:lstStyle/>
                    <a:p>
                      <a:pPr algn="l" fontAlgn="ctr">
                        <a:buNone/>
                      </a:pPr>
                      <a:r>
                        <a:rPr lang="en-AU" sz="900" u="none" strike="noStrike">
                          <a:effectLst/>
                        </a:rPr>
                        <a:t>S3</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Demo showroom with all videos, features</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79548134"/>
                  </a:ext>
                </a:extLst>
              </a:tr>
              <a:tr h="141599">
                <a:tc>
                  <a:txBody>
                    <a:bodyPr/>
                    <a:lstStyle/>
                    <a:p>
                      <a:pPr algn="l" fontAlgn="ctr">
                        <a:buNone/>
                      </a:pPr>
                      <a:r>
                        <a:rPr lang="en-AU" sz="900" u="none" strike="noStrike">
                          <a:effectLst/>
                        </a:rPr>
                        <a:t>S3</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Demo showroom with all videos, features</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2324524145"/>
                  </a:ext>
                </a:extLst>
              </a:tr>
              <a:tr h="184078">
                <a:tc>
                  <a:txBody>
                    <a:bodyPr/>
                    <a:lstStyle/>
                    <a:p>
                      <a:pPr algn="l" fontAlgn="ctr">
                        <a:buNone/>
                      </a:pPr>
                      <a:r>
                        <a:rPr lang="en-AU" sz="900" u="none" strike="noStrike">
                          <a:effectLst/>
                        </a:rPr>
                        <a:t>S4</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Building &amp; Publishing more Customer Success Stories on regular basis</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3888672472"/>
                  </a:ext>
                </a:extLst>
              </a:tr>
              <a:tr h="283198">
                <a:tc>
                  <a:txBody>
                    <a:bodyPr/>
                    <a:lstStyle/>
                    <a:p>
                      <a:pPr algn="l" fontAlgn="ctr">
                        <a:buNone/>
                      </a:pPr>
                      <a:r>
                        <a:rPr lang="en-AU" sz="900" u="none" strike="noStrike">
                          <a:effectLst/>
                        </a:rPr>
                        <a:t>S5</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High Level Pitch (PPT, Video) that interests and convinces people with little to no knowledge of </a:t>
                      </a:r>
                      <a:r>
                        <a:rPr lang="en-AU" sz="900" u="none" strike="noStrike" err="1">
                          <a:effectLst/>
                        </a:rPr>
                        <a:t>PiLog</a:t>
                      </a:r>
                      <a:r>
                        <a:rPr lang="en-AU" sz="900" u="none" strike="noStrike">
                          <a:effectLst/>
                        </a:rPr>
                        <a:t> and MDM solutions in general</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2040730811"/>
                  </a:ext>
                </a:extLst>
              </a:tr>
              <a:tr h="141599">
                <a:tc>
                  <a:txBody>
                    <a:bodyPr/>
                    <a:lstStyle/>
                    <a:p>
                      <a:pPr algn="l" fontAlgn="ctr">
                        <a:buNone/>
                      </a:pPr>
                      <a:r>
                        <a:rPr lang="en-AU" sz="900" u="none" strike="noStrike">
                          <a:effectLst/>
                        </a:rPr>
                        <a:t>S6</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More awareness sessions with SAP AEs</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3742823287"/>
                  </a:ext>
                </a:extLst>
              </a:tr>
              <a:tr h="141599">
                <a:tc>
                  <a:txBody>
                    <a:bodyPr/>
                    <a:lstStyle/>
                    <a:p>
                      <a:pPr algn="l" fontAlgn="ctr">
                        <a:buNone/>
                      </a:pPr>
                      <a:r>
                        <a:rPr lang="en-AU" sz="900" u="none" strike="noStrike">
                          <a:effectLst/>
                        </a:rPr>
                        <a:t>S7</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Webinars focusing on different Industries/Solutions</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2243106048"/>
                  </a:ext>
                </a:extLst>
              </a:tr>
              <a:tr h="141599">
                <a:tc>
                  <a:txBody>
                    <a:bodyPr/>
                    <a:lstStyle/>
                    <a:p>
                      <a:pPr algn="l" fontAlgn="ctr">
                        <a:buNone/>
                      </a:pPr>
                      <a:r>
                        <a:rPr lang="en-AU" sz="900" u="none" strike="noStrike">
                          <a:effectLst/>
                        </a:rPr>
                        <a:t>S7</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Webinars focusing on different Industries/Solutions</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1195992872"/>
                  </a:ext>
                </a:extLst>
              </a:tr>
              <a:tr h="141599">
                <a:tc>
                  <a:txBody>
                    <a:bodyPr/>
                    <a:lstStyle/>
                    <a:p>
                      <a:pPr algn="l" fontAlgn="ctr">
                        <a:buNone/>
                      </a:pPr>
                      <a:r>
                        <a:rPr lang="en-AU" sz="900" u="none" strike="noStrike">
                          <a:effectLst/>
                        </a:rPr>
                        <a:t>S8</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Test access to selected demo store</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1551308582"/>
                  </a:ext>
                </a:extLst>
              </a:tr>
              <a:tr h="141599">
                <a:tc>
                  <a:txBody>
                    <a:bodyPr/>
                    <a:lstStyle/>
                    <a:p>
                      <a:pPr algn="l" fontAlgn="ctr">
                        <a:buNone/>
                      </a:pPr>
                      <a:r>
                        <a:rPr lang="en-AU" sz="900" u="none" strike="noStrike">
                          <a:effectLst/>
                        </a:rPr>
                        <a:t>S9</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Product knowledge enablement for internal team</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2176414947"/>
                  </a:ext>
                </a:extLst>
              </a:tr>
              <a:tr h="141599">
                <a:tc>
                  <a:txBody>
                    <a:bodyPr/>
                    <a:lstStyle/>
                    <a:p>
                      <a:pPr algn="l" fontAlgn="ctr">
                        <a:buNone/>
                      </a:pPr>
                      <a:r>
                        <a:rPr lang="en-AU" sz="900" u="none" strike="noStrike">
                          <a:effectLst/>
                        </a:rPr>
                        <a:t>S10</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Pain points with regard to customers journey</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1589418510"/>
                  </a:ext>
                </a:extLst>
              </a:tr>
              <a:tr h="141599">
                <a:tc>
                  <a:txBody>
                    <a:bodyPr/>
                    <a:lstStyle/>
                    <a:p>
                      <a:pPr algn="l" fontAlgn="ctr">
                        <a:buNone/>
                      </a:pPr>
                      <a:r>
                        <a:rPr lang="en-AU" sz="900" u="none" strike="noStrike">
                          <a:effectLst/>
                        </a:rPr>
                        <a:t>S11</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Customer journey maps</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39532305"/>
                  </a:ext>
                </a:extLst>
              </a:tr>
              <a:tr h="424796">
                <a:tc>
                  <a:txBody>
                    <a:bodyPr/>
                    <a:lstStyle/>
                    <a:p>
                      <a:pPr algn="l" fontAlgn="ctr">
                        <a:buNone/>
                      </a:pPr>
                      <a:r>
                        <a:rPr lang="en-AU" sz="900" u="none" strike="noStrike">
                          <a:effectLst/>
                        </a:rPr>
                        <a:t>S12</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Record demo videos always from the perspective of customer/user who does NOT know the system ... means slower clicking ... more explanatory text and a bit of time for a user to digest what they see</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153330881"/>
                  </a:ext>
                </a:extLst>
              </a:tr>
              <a:tr h="424796">
                <a:tc>
                  <a:txBody>
                    <a:bodyPr/>
                    <a:lstStyle/>
                    <a:p>
                      <a:pPr algn="l" fontAlgn="ctr">
                        <a:buNone/>
                      </a:pPr>
                      <a:r>
                        <a:rPr lang="en-AU" sz="900" u="none" strike="noStrike">
                          <a:effectLst/>
                        </a:rPr>
                        <a:t>S12</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Record demo videos always from the perspective of customer/user who does NOT know the system ... means slower clicking ... more explanatory text and a bit of time for a user to digest what they see</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997040527"/>
                  </a:ext>
                </a:extLst>
              </a:tr>
              <a:tr h="141599">
                <a:tc>
                  <a:txBody>
                    <a:bodyPr/>
                    <a:lstStyle/>
                    <a:p>
                      <a:pPr algn="l" fontAlgn="ctr">
                        <a:buNone/>
                      </a:pPr>
                      <a:r>
                        <a:rPr lang="en-AU" sz="900" u="none" strike="noStrike">
                          <a:effectLst/>
                        </a:rPr>
                        <a:t>S13</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Dedicated team to study competitors etc</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3660513175"/>
                  </a:ext>
                </a:extLst>
              </a:tr>
              <a:tr h="141599">
                <a:tc>
                  <a:txBody>
                    <a:bodyPr/>
                    <a:lstStyle/>
                    <a:p>
                      <a:pPr algn="l" fontAlgn="ctr">
                        <a:buNone/>
                      </a:pPr>
                      <a:r>
                        <a:rPr lang="en-AU" sz="900" u="none" strike="noStrike">
                          <a:effectLst/>
                        </a:rPr>
                        <a:t>S14</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Messaging - Product oriented</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4279628549"/>
                  </a:ext>
                </a:extLst>
              </a:tr>
              <a:tr h="283198">
                <a:tc>
                  <a:txBody>
                    <a:bodyPr/>
                    <a:lstStyle/>
                    <a:p>
                      <a:pPr algn="l" fontAlgn="ctr">
                        <a:buNone/>
                      </a:pPr>
                      <a:r>
                        <a:rPr lang="en-AU" sz="900" u="none" strike="noStrike">
                          <a:effectLst/>
                        </a:rPr>
                        <a:t>S15</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Change our Sales Legacy thinking from Data services to Product solutions to avoid losing SAP Interest and support</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3395578633"/>
                  </a:ext>
                </a:extLst>
              </a:tr>
              <a:tr h="283198">
                <a:tc>
                  <a:txBody>
                    <a:bodyPr/>
                    <a:lstStyle/>
                    <a:p>
                      <a:pPr algn="l" fontAlgn="ctr">
                        <a:buNone/>
                      </a:pPr>
                      <a:r>
                        <a:rPr lang="en-AU" sz="900" u="none" strike="noStrike">
                          <a:effectLst/>
                        </a:rPr>
                        <a:t>S16</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Partner Engagement, we can always bank on selling to their existing customers, as they already have a good customer base</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190680706"/>
                  </a:ext>
                </a:extLst>
              </a:tr>
              <a:tr h="141599">
                <a:tc>
                  <a:txBody>
                    <a:bodyPr/>
                    <a:lstStyle/>
                    <a:p>
                      <a:pPr algn="l" fontAlgn="ctr">
                        <a:buNone/>
                      </a:pPr>
                      <a:r>
                        <a:rPr lang="en-AU" sz="900" u="none" strike="noStrike">
                          <a:effectLst/>
                        </a:rPr>
                        <a:t>S17</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Co-branded GTM messaging with our local partners</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3047585279"/>
                  </a:ext>
                </a:extLst>
              </a:tr>
              <a:tr h="283198">
                <a:tc>
                  <a:txBody>
                    <a:bodyPr/>
                    <a:lstStyle/>
                    <a:p>
                      <a:pPr algn="l" fontAlgn="ctr">
                        <a:buNone/>
                      </a:pPr>
                      <a:r>
                        <a:rPr lang="en-AU" sz="900" u="none" strike="noStrike">
                          <a:effectLst/>
                        </a:rPr>
                        <a:t>S18</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Low entry services like data quality checks -  goal: be part of the RISE process from start, not only piggyback after RISE is completed</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1616014645"/>
                  </a:ext>
                </a:extLst>
              </a:tr>
              <a:tr h="141599">
                <a:tc>
                  <a:txBody>
                    <a:bodyPr/>
                    <a:lstStyle/>
                    <a:p>
                      <a:pPr algn="l" fontAlgn="ctr">
                        <a:buNone/>
                      </a:pPr>
                      <a:r>
                        <a:rPr lang="en-AU" sz="900" u="none" strike="noStrike">
                          <a:effectLst/>
                        </a:rPr>
                        <a:t>S19</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Webinars with partners</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1664826943"/>
                  </a:ext>
                </a:extLst>
              </a:tr>
              <a:tr h="283198">
                <a:tc>
                  <a:txBody>
                    <a:bodyPr/>
                    <a:lstStyle/>
                    <a:p>
                      <a:pPr algn="l" fontAlgn="ctr">
                        <a:buNone/>
                      </a:pPr>
                      <a:r>
                        <a:rPr lang="en-AU" sz="900" u="none" strike="noStrike">
                          <a:effectLst/>
                        </a:rPr>
                        <a:t>S20</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We must have a dedicated team to study our PRICES including our competitors pricing and what will work with SAP</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106041554"/>
                  </a:ext>
                </a:extLst>
              </a:tr>
              <a:tr h="283198">
                <a:tc>
                  <a:txBody>
                    <a:bodyPr/>
                    <a:lstStyle/>
                    <a:p>
                      <a:pPr algn="l" fontAlgn="ctr">
                        <a:buNone/>
                      </a:pPr>
                      <a:r>
                        <a:rPr lang="en-AU" sz="900" u="none" strike="noStrike">
                          <a:effectLst/>
                        </a:rPr>
                        <a:t>S21</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win the right SAP-centric customers faster by selling outcomes, not just solutions.</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1039871382"/>
                  </a:ext>
                </a:extLst>
              </a:tr>
              <a:tr h="283198">
                <a:tc>
                  <a:txBody>
                    <a:bodyPr/>
                    <a:lstStyle/>
                    <a:p>
                      <a:pPr algn="l" fontAlgn="ctr">
                        <a:buNone/>
                      </a:pPr>
                      <a:r>
                        <a:rPr lang="en-AU" sz="900" u="none" strike="noStrike">
                          <a:effectLst/>
                        </a:rPr>
                        <a:t>S22</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Take duties off the shoulders of our CEO/CTO so he can focus on key opportunities in 2026 !</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2567263177"/>
                  </a:ext>
                </a:extLst>
              </a:tr>
              <a:tr h="283198">
                <a:tc>
                  <a:txBody>
                    <a:bodyPr/>
                    <a:lstStyle/>
                    <a:p>
                      <a:pPr algn="l" fontAlgn="ctr">
                        <a:buNone/>
                      </a:pPr>
                      <a:r>
                        <a:rPr lang="en-AU" sz="900" u="none" strike="noStrike">
                          <a:effectLst/>
                        </a:rPr>
                        <a:t>S23</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Align/define with SAP global leadership to build at least one anchor reference, even at controlled margin</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2609129913"/>
                  </a:ext>
                </a:extLst>
              </a:tr>
            </a:tbl>
          </a:graphicData>
        </a:graphic>
      </p:graphicFrame>
    </p:spTree>
    <p:extLst>
      <p:ext uri="{BB962C8B-B14F-4D97-AF65-F5344CB8AC3E}">
        <p14:creationId xmlns:p14="http://schemas.microsoft.com/office/powerpoint/2010/main" val="1762430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F2658-CE96-44A0-DBC1-117568C506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2D5BD7-3B49-2445-3548-5533B01D290E}"/>
              </a:ext>
            </a:extLst>
          </p:cNvPr>
          <p:cNvSpPr>
            <a:spLocks noGrp="1"/>
          </p:cNvSpPr>
          <p:nvPr>
            <p:ph type="title"/>
          </p:nvPr>
        </p:nvSpPr>
        <p:spPr>
          <a:xfrm>
            <a:off x="339437" y="166255"/>
            <a:ext cx="10515600" cy="651163"/>
          </a:xfrm>
        </p:spPr>
        <p:txBody>
          <a:bodyPr>
            <a:normAutofit fontScale="90000"/>
          </a:bodyPr>
          <a:lstStyle/>
          <a:p>
            <a:r>
              <a:rPr lang="en-US"/>
              <a:t>Suggestion</a:t>
            </a:r>
          </a:p>
        </p:txBody>
      </p:sp>
      <p:graphicFrame>
        <p:nvGraphicFramePr>
          <p:cNvPr id="5" name="Table 4">
            <a:extLst>
              <a:ext uri="{FF2B5EF4-FFF2-40B4-BE49-F238E27FC236}">
                <a16:creationId xmlns:a16="http://schemas.microsoft.com/office/drawing/2014/main" id="{A42FF85D-1308-6646-28FA-ED7094E3EDC8}"/>
              </a:ext>
            </a:extLst>
          </p:cNvPr>
          <p:cNvGraphicFramePr>
            <a:graphicFrameLocks noGrp="1"/>
          </p:cNvGraphicFramePr>
          <p:nvPr/>
        </p:nvGraphicFramePr>
        <p:xfrm>
          <a:off x="8046229" y="166255"/>
          <a:ext cx="4027141" cy="6060102"/>
        </p:xfrm>
        <a:graphic>
          <a:graphicData uri="http://schemas.openxmlformats.org/drawingml/2006/table">
            <a:tbl>
              <a:tblPr>
                <a:tableStyleId>{5C22544A-7EE6-4342-B048-85BDC9FD1C3A}</a:tableStyleId>
              </a:tblPr>
              <a:tblGrid>
                <a:gridCol w="532738">
                  <a:extLst>
                    <a:ext uri="{9D8B030D-6E8A-4147-A177-3AD203B41FA5}">
                      <a16:colId xmlns:a16="http://schemas.microsoft.com/office/drawing/2014/main" val="1742428520"/>
                    </a:ext>
                  </a:extLst>
                </a:gridCol>
                <a:gridCol w="3494403">
                  <a:extLst>
                    <a:ext uri="{9D8B030D-6E8A-4147-A177-3AD203B41FA5}">
                      <a16:colId xmlns:a16="http://schemas.microsoft.com/office/drawing/2014/main" val="563269381"/>
                    </a:ext>
                  </a:extLst>
                </a:gridCol>
              </a:tblGrid>
              <a:tr h="262634">
                <a:tc>
                  <a:txBody>
                    <a:bodyPr/>
                    <a:lstStyle/>
                    <a:p>
                      <a:pPr algn="l" fontAlgn="ctr">
                        <a:buNone/>
                      </a:pPr>
                      <a:r>
                        <a:rPr lang="en-AU" sz="900" u="none" strike="noStrike">
                          <a:effectLst/>
                        </a:rPr>
                        <a:t>Ref#</a:t>
                      </a:r>
                      <a:endParaRPr lang="en-AU" sz="900" b="1"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Suggestions</a:t>
                      </a:r>
                      <a:endParaRPr lang="en-AU" sz="900" b="1"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3277559265"/>
                  </a:ext>
                </a:extLst>
              </a:tr>
              <a:tr h="175089">
                <a:tc>
                  <a:txBody>
                    <a:bodyPr/>
                    <a:lstStyle/>
                    <a:p>
                      <a:pPr algn="l" fontAlgn="ctr">
                        <a:buNone/>
                      </a:pPr>
                      <a:r>
                        <a:rPr lang="en-AU" sz="900" u="none" strike="noStrike">
                          <a:effectLst/>
                        </a:rPr>
                        <a:t>S1</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A standard package/bundle that shows how our portfolio hooks into a SAP Rise project</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2908803016"/>
                  </a:ext>
                </a:extLst>
              </a:tr>
              <a:tr h="175089">
                <a:tc>
                  <a:txBody>
                    <a:bodyPr/>
                    <a:lstStyle/>
                    <a:p>
                      <a:pPr algn="l" fontAlgn="ctr">
                        <a:buNone/>
                      </a:pPr>
                      <a:r>
                        <a:rPr lang="en-AU" sz="900" u="none" strike="noStrike">
                          <a:effectLst/>
                        </a:rPr>
                        <a:t>S1</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A standard package/bundle that shows how our portfolio hooks into a SAP Rise project</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2853467039"/>
                  </a:ext>
                </a:extLst>
              </a:tr>
              <a:tr h="175089">
                <a:tc>
                  <a:txBody>
                    <a:bodyPr/>
                    <a:lstStyle/>
                    <a:p>
                      <a:pPr algn="l" fontAlgn="ctr">
                        <a:buNone/>
                      </a:pPr>
                      <a:r>
                        <a:rPr lang="en-AU" sz="900" u="none" strike="noStrike">
                          <a:effectLst/>
                        </a:rPr>
                        <a:t>S2</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Region wise workshops with all stakeholders, SAP AEs, etc.</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2263386660"/>
                  </a:ext>
                </a:extLst>
              </a:tr>
              <a:tr h="87545">
                <a:tc>
                  <a:txBody>
                    <a:bodyPr/>
                    <a:lstStyle/>
                    <a:p>
                      <a:pPr algn="l" fontAlgn="ctr">
                        <a:buNone/>
                      </a:pPr>
                      <a:r>
                        <a:rPr lang="en-AU" sz="900" u="none" strike="noStrike">
                          <a:effectLst/>
                        </a:rPr>
                        <a:t>S3</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Demo showroom with all videos, features</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79548134"/>
                  </a:ext>
                </a:extLst>
              </a:tr>
              <a:tr h="87545">
                <a:tc>
                  <a:txBody>
                    <a:bodyPr/>
                    <a:lstStyle/>
                    <a:p>
                      <a:pPr algn="l" fontAlgn="ctr">
                        <a:buNone/>
                      </a:pPr>
                      <a:r>
                        <a:rPr lang="en-AU" sz="900" u="none" strike="noStrike">
                          <a:effectLst/>
                        </a:rPr>
                        <a:t>S3</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Demo showroom with all videos, features</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2324524145"/>
                  </a:ext>
                </a:extLst>
              </a:tr>
              <a:tr h="175089">
                <a:tc>
                  <a:txBody>
                    <a:bodyPr/>
                    <a:lstStyle/>
                    <a:p>
                      <a:pPr algn="l" fontAlgn="ctr">
                        <a:buNone/>
                      </a:pPr>
                      <a:r>
                        <a:rPr lang="en-AU" sz="900" u="none" strike="noStrike">
                          <a:effectLst/>
                        </a:rPr>
                        <a:t>S4</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Building &amp; Publishing more Customer Success Stories on regular basis</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3888672472"/>
                  </a:ext>
                </a:extLst>
              </a:tr>
              <a:tr h="262634">
                <a:tc>
                  <a:txBody>
                    <a:bodyPr/>
                    <a:lstStyle/>
                    <a:p>
                      <a:pPr algn="l" fontAlgn="ctr">
                        <a:buNone/>
                      </a:pPr>
                      <a:r>
                        <a:rPr lang="en-AU" sz="900" u="none" strike="noStrike">
                          <a:effectLst/>
                        </a:rPr>
                        <a:t>S5</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High Level Pitch (PPT, Video) that interests and convinces people with little to no knowledge of </a:t>
                      </a:r>
                      <a:r>
                        <a:rPr lang="en-AU" sz="900" u="none" strike="noStrike" err="1">
                          <a:effectLst/>
                        </a:rPr>
                        <a:t>PiLog</a:t>
                      </a:r>
                      <a:r>
                        <a:rPr lang="en-AU" sz="900" u="none" strike="noStrike">
                          <a:effectLst/>
                        </a:rPr>
                        <a:t> and MDM solutions in general</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2040730811"/>
                  </a:ext>
                </a:extLst>
              </a:tr>
              <a:tr h="87545">
                <a:tc>
                  <a:txBody>
                    <a:bodyPr/>
                    <a:lstStyle/>
                    <a:p>
                      <a:pPr algn="l" fontAlgn="ctr">
                        <a:buNone/>
                      </a:pPr>
                      <a:r>
                        <a:rPr lang="en-AU" sz="900" u="none" strike="noStrike">
                          <a:effectLst/>
                        </a:rPr>
                        <a:t>S6</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More awareness sessions with SAP AEs</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3742823287"/>
                  </a:ext>
                </a:extLst>
              </a:tr>
              <a:tr h="87545">
                <a:tc>
                  <a:txBody>
                    <a:bodyPr/>
                    <a:lstStyle/>
                    <a:p>
                      <a:pPr algn="l" fontAlgn="ctr">
                        <a:buNone/>
                      </a:pPr>
                      <a:r>
                        <a:rPr lang="en-AU" sz="900" u="none" strike="noStrike">
                          <a:effectLst/>
                        </a:rPr>
                        <a:t>S7</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Webinars focusing on different Industries/Solutions</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2243106048"/>
                  </a:ext>
                </a:extLst>
              </a:tr>
              <a:tr h="87545">
                <a:tc>
                  <a:txBody>
                    <a:bodyPr/>
                    <a:lstStyle/>
                    <a:p>
                      <a:pPr algn="l" fontAlgn="ctr">
                        <a:buNone/>
                      </a:pPr>
                      <a:r>
                        <a:rPr lang="en-AU" sz="900" u="none" strike="noStrike">
                          <a:effectLst/>
                        </a:rPr>
                        <a:t>S7</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Webinars focusing on different Industries/Solutions</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1195992872"/>
                  </a:ext>
                </a:extLst>
              </a:tr>
              <a:tr h="87545">
                <a:tc>
                  <a:txBody>
                    <a:bodyPr/>
                    <a:lstStyle/>
                    <a:p>
                      <a:pPr algn="l" fontAlgn="ctr">
                        <a:buNone/>
                      </a:pPr>
                      <a:r>
                        <a:rPr lang="en-AU" sz="900" u="none" strike="noStrike">
                          <a:effectLst/>
                        </a:rPr>
                        <a:t>S8</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Test access to selected demo store</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1551308582"/>
                  </a:ext>
                </a:extLst>
              </a:tr>
              <a:tr h="87545">
                <a:tc>
                  <a:txBody>
                    <a:bodyPr/>
                    <a:lstStyle/>
                    <a:p>
                      <a:pPr algn="l" fontAlgn="ctr">
                        <a:buNone/>
                      </a:pPr>
                      <a:r>
                        <a:rPr lang="en-AU" sz="900" u="none" strike="noStrike">
                          <a:effectLst/>
                        </a:rPr>
                        <a:t>S9</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Product knowledge enablement for internal team</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2176414947"/>
                  </a:ext>
                </a:extLst>
              </a:tr>
              <a:tr h="87545">
                <a:tc>
                  <a:txBody>
                    <a:bodyPr/>
                    <a:lstStyle/>
                    <a:p>
                      <a:pPr algn="l" fontAlgn="ctr">
                        <a:buNone/>
                      </a:pPr>
                      <a:r>
                        <a:rPr lang="en-AU" sz="900" u="none" strike="noStrike">
                          <a:effectLst/>
                        </a:rPr>
                        <a:t>S10</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Pain points with regard to customers journey</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1589418510"/>
                  </a:ext>
                </a:extLst>
              </a:tr>
              <a:tr h="87545">
                <a:tc>
                  <a:txBody>
                    <a:bodyPr/>
                    <a:lstStyle/>
                    <a:p>
                      <a:pPr algn="l" fontAlgn="ctr">
                        <a:buNone/>
                      </a:pPr>
                      <a:r>
                        <a:rPr lang="en-AU" sz="900" u="none" strike="noStrike">
                          <a:effectLst/>
                        </a:rPr>
                        <a:t>S11</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Customer journey maps</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39532305"/>
                  </a:ext>
                </a:extLst>
              </a:tr>
              <a:tr h="350178">
                <a:tc>
                  <a:txBody>
                    <a:bodyPr/>
                    <a:lstStyle/>
                    <a:p>
                      <a:pPr algn="l" fontAlgn="ctr">
                        <a:buNone/>
                      </a:pPr>
                      <a:r>
                        <a:rPr lang="en-AU" sz="900" u="none" strike="noStrike">
                          <a:effectLst/>
                        </a:rPr>
                        <a:t>S12</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Record demo videos always from the perspective of customer/user who does NOT know the system ... means slower clicking ... more explanatory text and a bit of time for a user to digest what they see</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153330881"/>
                  </a:ext>
                </a:extLst>
              </a:tr>
              <a:tr h="350178">
                <a:tc>
                  <a:txBody>
                    <a:bodyPr/>
                    <a:lstStyle/>
                    <a:p>
                      <a:pPr algn="l" fontAlgn="ctr">
                        <a:buNone/>
                      </a:pPr>
                      <a:r>
                        <a:rPr lang="en-AU" sz="900" u="none" strike="noStrike">
                          <a:effectLst/>
                        </a:rPr>
                        <a:t>S12</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Record demo videos always from the perspective of customer/user who does NOT know the system ... means slower clicking ... more explanatory text and a bit of time for a user to digest what they see</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997040527"/>
                  </a:ext>
                </a:extLst>
              </a:tr>
              <a:tr h="87545">
                <a:tc>
                  <a:txBody>
                    <a:bodyPr/>
                    <a:lstStyle/>
                    <a:p>
                      <a:pPr algn="l" fontAlgn="ctr">
                        <a:buNone/>
                      </a:pPr>
                      <a:r>
                        <a:rPr lang="en-AU" sz="900" u="none" strike="noStrike">
                          <a:effectLst/>
                        </a:rPr>
                        <a:t>S13</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Dedicated team to study competitors etc</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3660513175"/>
                  </a:ext>
                </a:extLst>
              </a:tr>
              <a:tr h="87545">
                <a:tc>
                  <a:txBody>
                    <a:bodyPr/>
                    <a:lstStyle/>
                    <a:p>
                      <a:pPr algn="l" fontAlgn="ctr">
                        <a:buNone/>
                      </a:pPr>
                      <a:r>
                        <a:rPr lang="en-AU" sz="900" u="none" strike="noStrike">
                          <a:effectLst/>
                        </a:rPr>
                        <a:t>S14</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Messaging - Product oriented</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4279628549"/>
                  </a:ext>
                </a:extLst>
              </a:tr>
              <a:tr h="243261">
                <a:tc>
                  <a:txBody>
                    <a:bodyPr/>
                    <a:lstStyle/>
                    <a:p>
                      <a:pPr algn="l" fontAlgn="ctr">
                        <a:buNone/>
                      </a:pPr>
                      <a:r>
                        <a:rPr lang="en-AU" sz="900" u="none" strike="noStrike">
                          <a:effectLst/>
                        </a:rPr>
                        <a:t>S15</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Change our Sales Legacy thinking from Data services to Product solutions to avoid losing SAP Interest and support</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3395578633"/>
                  </a:ext>
                </a:extLst>
              </a:tr>
              <a:tr h="262634">
                <a:tc>
                  <a:txBody>
                    <a:bodyPr/>
                    <a:lstStyle/>
                    <a:p>
                      <a:pPr algn="l" fontAlgn="ctr">
                        <a:buNone/>
                      </a:pPr>
                      <a:r>
                        <a:rPr lang="en-AU" sz="900" u="none" strike="noStrike">
                          <a:effectLst/>
                        </a:rPr>
                        <a:t>S16</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Partner Engagement, we can always bank on selling to their existing customers, as they already have a good customer base</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190680706"/>
                  </a:ext>
                </a:extLst>
              </a:tr>
              <a:tr h="87545">
                <a:tc>
                  <a:txBody>
                    <a:bodyPr/>
                    <a:lstStyle/>
                    <a:p>
                      <a:pPr algn="l" fontAlgn="ctr">
                        <a:buNone/>
                      </a:pPr>
                      <a:r>
                        <a:rPr lang="en-AU" sz="900" u="none" strike="noStrike">
                          <a:effectLst/>
                        </a:rPr>
                        <a:t>S17</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Co-branded GTM messaging with our local partners</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3047585279"/>
                  </a:ext>
                </a:extLst>
              </a:tr>
              <a:tr h="262634">
                <a:tc>
                  <a:txBody>
                    <a:bodyPr/>
                    <a:lstStyle/>
                    <a:p>
                      <a:pPr algn="l" fontAlgn="ctr">
                        <a:buNone/>
                      </a:pPr>
                      <a:r>
                        <a:rPr lang="en-AU" sz="900" u="none" strike="noStrike">
                          <a:effectLst/>
                        </a:rPr>
                        <a:t>S18</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Low entry services like data quality checks -  goal: be part of the RISE process from start, not only piggyback after RISE is completed</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1616014645"/>
                  </a:ext>
                </a:extLst>
              </a:tr>
              <a:tr h="87545">
                <a:tc>
                  <a:txBody>
                    <a:bodyPr/>
                    <a:lstStyle/>
                    <a:p>
                      <a:pPr algn="l" fontAlgn="ctr">
                        <a:buNone/>
                      </a:pPr>
                      <a:r>
                        <a:rPr lang="en-AU" sz="900" u="none" strike="noStrike">
                          <a:effectLst/>
                        </a:rPr>
                        <a:t>S19</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Webinars with partners</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1664826943"/>
                  </a:ext>
                </a:extLst>
              </a:tr>
              <a:tr h="262634">
                <a:tc>
                  <a:txBody>
                    <a:bodyPr/>
                    <a:lstStyle/>
                    <a:p>
                      <a:pPr algn="l" fontAlgn="ctr">
                        <a:buNone/>
                      </a:pPr>
                      <a:r>
                        <a:rPr lang="en-AU" sz="900" u="none" strike="noStrike">
                          <a:effectLst/>
                        </a:rPr>
                        <a:t>S20</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We must have a dedicated team to study our PRICES including our competitors pricing and what will work with SAP</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106041554"/>
                  </a:ext>
                </a:extLst>
              </a:tr>
              <a:tr h="175089">
                <a:tc>
                  <a:txBody>
                    <a:bodyPr/>
                    <a:lstStyle/>
                    <a:p>
                      <a:pPr algn="l" fontAlgn="ctr">
                        <a:buNone/>
                      </a:pPr>
                      <a:r>
                        <a:rPr lang="en-AU" sz="900" u="none" strike="noStrike">
                          <a:effectLst/>
                        </a:rPr>
                        <a:t>S21</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win the right SAP-centric customers faster by selling outcomes, not just solutions.</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1039871382"/>
                  </a:ext>
                </a:extLst>
              </a:tr>
              <a:tr h="175089">
                <a:tc>
                  <a:txBody>
                    <a:bodyPr/>
                    <a:lstStyle/>
                    <a:p>
                      <a:pPr algn="l" fontAlgn="ctr">
                        <a:buNone/>
                      </a:pPr>
                      <a:r>
                        <a:rPr lang="en-AU" sz="900" u="none" strike="noStrike">
                          <a:effectLst/>
                        </a:rPr>
                        <a:t>S22</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Take duties off the shoulders of our CEO/CTO so he can focus on key opportunities in 2026 !</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2567263177"/>
                  </a:ext>
                </a:extLst>
              </a:tr>
              <a:tr h="0">
                <a:tc>
                  <a:txBody>
                    <a:bodyPr/>
                    <a:lstStyle/>
                    <a:p>
                      <a:pPr algn="l" fontAlgn="ctr">
                        <a:buNone/>
                      </a:pPr>
                      <a:r>
                        <a:rPr lang="en-AU" sz="900" u="none" strike="noStrike">
                          <a:effectLst/>
                        </a:rPr>
                        <a:t>S23</a:t>
                      </a:r>
                      <a:endParaRPr lang="en-AU" sz="900" b="0" i="0" u="none" strike="noStrike">
                        <a:effectLst/>
                        <a:latin typeface="Optima" panose="02000503060000020004" pitchFamily="2" charset="0"/>
                      </a:endParaRPr>
                    </a:p>
                  </a:txBody>
                  <a:tcPr marL="3922" marR="3922" marT="3922" marB="0" anchor="ctr"/>
                </a:tc>
                <a:tc>
                  <a:txBody>
                    <a:bodyPr/>
                    <a:lstStyle/>
                    <a:p>
                      <a:pPr algn="l" fontAlgn="ctr">
                        <a:buNone/>
                      </a:pPr>
                      <a:r>
                        <a:rPr lang="en-AU" sz="900" u="none" strike="noStrike">
                          <a:effectLst/>
                        </a:rPr>
                        <a:t>Align/define with SAP global leadership to build at least one anchor reference, even at controlled margin</a:t>
                      </a:r>
                      <a:endParaRPr lang="en-AU" sz="900" b="0" i="0" u="none" strike="noStrike">
                        <a:effectLst/>
                        <a:latin typeface="Optima" panose="02000503060000020004" pitchFamily="2" charset="0"/>
                      </a:endParaRPr>
                    </a:p>
                  </a:txBody>
                  <a:tcPr marL="3922" marR="3922" marT="3922" marB="0" anchor="ctr"/>
                </a:tc>
                <a:extLst>
                  <a:ext uri="{0D108BD9-81ED-4DB2-BD59-A6C34878D82A}">
                    <a16:rowId xmlns:a16="http://schemas.microsoft.com/office/drawing/2014/main" val="2609129913"/>
                  </a:ext>
                </a:extLst>
              </a:tr>
            </a:tbl>
          </a:graphicData>
        </a:graphic>
      </p:graphicFrame>
      <p:graphicFrame>
        <p:nvGraphicFramePr>
          <p:cNvPr id="3" name="Chart 2">
            <a:extLst>
              <a:ext uri="{FF2B5EF4-FFF2-40B4-BE49-F238E27FC236}">
                <a16:creationId xmlns:a16="http://schemas.microsoft.com/office/drawing/2014/main" id="{347494EE-D331-169D-A69D-79A1A4100DB5}"/>
              </a:ext>
            </a:extLst>
          </p:cNvPr>
          <p:cNvGraphicFramePr>
            <a:graphicFrameLocks/>
          </p:cNvGraphicFramePr>
          <p:nvPr>
            <p:extLst>
              <p:ext uri="{D42A27DB-BD31-4B8C-83A1-F6EECF244321}">
                <p14:modId xmlns:p14="http://schemas.microsoft.com/office/powerpoint/2010/main" val="678614422"/>
              </p:ext>
            </p:extLst>
          </p:nvPr>
        </p:nvGraphicFramePr>
        <p:xfrm>
          <a:off x="339438" y="929480"/>
          <a:ext cx="7419108" cy="51249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51793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E41D3-488F-EA52-08DD-E5E969DBDE6A}"/>
              </a:ext>
            </a:extLst>
          </p:cNvPr>
          <p:cNvSpPr>
            <a:spLocks noGrp="1"/>
          </p:cNvSpPr>
          <p:nvPr>
            <p:ph type="title"/>
          </p:nvPr>
        </p:nvSpPr>
        <p:spPr>
          <a:xfrm>
            <a:off x="346364" y="-147493"/>
            <a:ext cx="10515600" cy="1325563"/>
          </a:xfrm>
        </p:spPr>
        <p:txBody>
          <a:bodyPr/>
          <a:lstStyle/>
          <a:p>
            <a:r>
              <a:rPr lang="en-US"/>
              <a:t>Suggestions</a:t>
            </a:r>
          </a:p>
        </p:txBody>
      </p:sp>
      <p:graphicFrame>
        <p:nvGraphicFramePr>
          <p:cNvPr id="4" name="Table 3">
            <a:extLst>
              <a:ext uri="{FF2B5EF4-FFF2-40B4-BE49-F238E27FC236}">
                <a16:creationId xmlns:a16="http://schemas.microsoft.com/office/drawing/2014/main" id="{937BAD70-73CE-5251-CE5F-8505F2776F47}"/>
              </a:ext>
            </a:extLst>
          </p:cNvPr>
          <p:cNvGraphicFramePr>
            <a:graphicFrameLocks noGrp="1"/>
          </p:cNvGraphicFramePr>
          <p:nvPr>
            <p:extLst>
              <p:ext uri="{D42A27DB-BD31-4B8C-83A1-F6EECF244321}">
                <p14:modId xmlns:p14="http://schemas.microsoft.com/office/powerpoint/2010/main" val="1940218079"/>
              </p:ext>
            </p:extLst>
          </p:nvPr>
        </p:nvGraphicFramePr>
        <p:xfrm>
          <a:off x="346364" y="858982"/>
          <a:ext cx="11596256" cy="5791201"/>
        </p:xfrm>
        <a:graphic>
          <a:graphicData uri="http://schemas.openxmlformats.org/drawingml/2006/table">
            <a:tbl>
              <a:tblPr/>
              <a:tblGrid>
                <a:gridCol w="1656608">
                  <a:extLst>
                    <a:ext uri="{9D8B030D-6E8A-4147-A177-3AD203B41FA5}">
                      <a16:colId xmlns:a16="http://schemas.microsoft.com/office/drawing/2014/main" val="222714884"/>
                    </a:ext>
                  </a:extLst>
                </a:gridCol>
                <a:gridCol w="1656608">
                  <a:extLst>
                    <a:ext uri="{9D8B030D-6E8A-4147-A177-3AD203B41FA5}">
                      <a16:colId xmlns:a16="http://schemas.microsoft.com/office/drawing/2014/main" val="2877036346"/>
                    </a:ext>
                  </a:extLst>
                </a:gridCol>
                <a:gridCol w="1656608">
                  <a:extLst>
                    <a:ext uri="{9D8B030D-6E8A-4147-A177-3AD203B41FA5}">
                      <a16:colId xmlns:a16="http://schemas.microsoft.com/office/drawing/2014/main" val="3874327653"/>
                    </a:ext>
                  </a:extLst>
                </a:gridCol>
                <a:gridCol w="1656608">
                  <a:extLst>
                    <a:ext uri="{9D8B030D-6E8A-4147-A177-3AD203B41FA5}">
                      <a16:colId xmlns:a16="http://schemas.microsoft.com/office/drawing/2014/main" val="1948211507"/>
                    </a:ext>
                  </a:extLst>
                </a:gridCol>
                <a:gridCol w="1656608">
                  <a:extLst>
                    <a:ext uri="{9D8B030D-6E8A-4147-A177-3AD203B41FA5}">
                      <a16:colId xmlns:a16="http://schemas.microsoft.com/office/drawing/2014/main" val="746901124"/>
                    </a:ext>
                  </a:extLst>
                </a:gridCol>
                <a:gridCol w="1656608">
                  <a:extLst>
                    <a:ext uri="{9D8B030D-6E8A-4147-A177-3AD203B41FA5}">
                      <a16:colId xmlns:a16="http://schemas.microsoft.com/office/drawing/2014/main" val="3084028519"/>
                    </a:ext>
                  </a:extLst>
                </a:gridCol>
                <a:gridCol w="1656608">
                  <a:extLst>
                    <a:ext uri="{9D8B030D-6E8A-4147-A177-3AD203B41FA5}">
                      <a16:colId xmlns:a16="http://schemas.microsoft.com/office/drawing/2014/main" val="2037612620"/>
                    </a:ext>
                  </a:extLst>
                </a:gridCol>
              </a:tblGrid>
              <a:tr h="270242">
                <a:tc>
                  <a:txBody>
                    <a:bodyPr/>
                    <a:lstStyle/>
                    <a:p>
                      <a:pPr>
                        <a:buNone/>
                      </a:pPr>
                      <a:r>
                        <a:rPr lang="en-AU" sz="1100" b="1"/>
                        <a:t>Theme</a:t>
                      </a:r>
                    </a:p>
                  </a:txBody>
                  <a:tcPr marL="23521" marR="23521" marT="11760" marB="11760" anchor="ctr">
                    <a:lnL>
                      <a:noFill/>
                    </a:lnL>
                    <a:lnR>
                      <a:noFill/>
                    </a:lnR>
                    <a:lnT>
                      <a:noFill/>
                    </a:lnT>
                    <a:lnB>
                      <a:noFill/>
                    </a:lnB>
                    <a:noFill/>
                  </a:tcPr>
                </a:tc>
                <a:tc>
                  <a:txBody>
                    <a:bodyPr/>
                    <a:lstStyle/>
                    <a:p>
                      <a:pPr>
                        <a:buNone/>
                      </a:pPr>
                      <a:r>
                        <a:rPr lang="en-AU" sz="1100" b="1"/>
                        <a:t>Ref#(s)</a:t>
                      </a:r>
                    </a:p>
                  </a:txBody>
                  <a:tcPr marL="23521" marR="23521" marT="11760" marB="11760" anchor="ctr">
                    <a:lnL>
                      <a:noFill/>
                    </a:lnL>
                    <a:lnR>
                      <a:noFill/>
                    </a:lnR>
                    <a:lnT>
                      <a:noFill/>
                    </a:lnT>
                    <a:lnB>
                      <a:noFill/>
                    </a:lnB>
                    <a:noFill/>
                  </a:tcPr>
                </a:tc>
                <a:tc>
                  <a:txBody>
                    <a:bodyPr/>
                    <a:lstStyle/>
                    <a:p>
                      <a:pPr>
                        <a:buNone/>
                      </a:pPr>
                      <a:r>
                        <a:rPr lang="en-AU" sz="1100" b="1"/>
                        <a:t>Key Suggestions Covered</a:t>
                      </a:r>
                    </a:p>
                  </a:txBody>
                  <a:tcPr marL="23521" marR="23521" marT="11760" marB="11760" anchor="ctr">
                    <a:lnL>
                      <a:noFill/>
                    </a:lnL>
                    <a:lnR>
                      <a:noFill/>
                    </a:lnR>
                    <a:lnT>
                      <a:noFill/>
                    </a:lnT>
                    <a:lnB>
                      <a:noFill/>
                    </a:lnB>
                    <a:noFill/>
                  </a:tcPr>
                </a:tc>
                <a:tc>
                  <a:txBody>
                    <a:bodyPr/>
                    <a:lstStyle/>
                    <a:p>
                      <a:pPr algn="r">
                        <a:buNone/>
                      </a:pPr>
                      <a:r>
                        <a:rPr lang="en-AU" sz="1100" b="1"/>
                        <a:t>Strategic (Overall)</a:t>
                      </a:r>
                    </a:p>
                  </a:txBody>
                  <a:tcPr marL="23521" marR="23521" marT="11760" marB="11760" anchor="ctr">
                    <a:lnL>
                      <a:noFill/>
                    </a:lnL>
                    <a:lnR>
                      <a:noFill/>
                    </a:lnR>
                    <a:lnT>
                      <a:noFill/>
                    </a:lnT>
                    <a:lnB>
                      <a:noFill/>
                    </a:lnB>
                    <a:noFill/>
                  </a:tcPr>
                </a:tc>
                <a:tc>
                  <a:txBody>
                    <a:bodyPr/>
                    <a:lstStyle/>
                    <a:p>
                      <a:pPr algn="r">
                        <a:buNone/>
                      </a:pPr>
                      <a:r>
                        <a:rPr lang="en-AU" sz="1100" b="1"/>
                        <a:t>Value $ (Overall)</a:t>
                      </a:r>
                    </a:p>
                  </a:txBody>
                  <a:tcPr marL="23521" marR="23521" marT="11760" marB="11760" anchor="ctr">
                    <a:lnL>
                      <a:noFill/>
                    </a:lnL>
                    <a:lnR>
                      <a:noFill/>
                    </a:lnR>
                    <a:lnT>
                      <a:noFill/>
                    </a:lnT>
                    <a:lnB>
                      <a:noFill/>
                    </a:lnB>
                    <a:noFill/>
                  </a:tcPr>
                </a:tc>
                <a:tc>
                  <a:txBody>
                    <a:bodyPr/>
                    <a:lstStyle/>
                    <a:p>
                      <a:pPr algn="r">
                        <a:buNone/>
                      </a:pPr>
                      <a:r>
                        <a:rPr lang="en-AU" sz="1100" b="1"/>
                        <a:t>Criticality (Overall)</a:t>
                      </a:r>
                    </a:p>
                  </a:txBody>
                  <a:tcPr marL="23521" marR="23521" marT="11760" marB="11760" anchor="ctr">
                    <a:lnL>
                      <a:noFill/>
                    </a:lnL>
                    <a:lnR>
                      <a:noFill/>
                    </a:lnR>
                    <a:lnT>
                      <a:noFill/>
                    </a:lnT>
                    <a:lnB>
                      <a:noFill/>
                    </a:lnB>
                    <a:noFill/>
                  </a:tcPr>
                </a:tc>
                <a:tc>
                  <a:txBody>
                    <a:bodyPr/>
                    <a:lstStyle/>
                    <a:p>
                      <a:pPr algn="r">
                        <a:buNone/>
                      </a:pPr>
                      <a:r>
                        <a:rPr lang="en-AU" sz="1100" b="1"/>
                        <a:t>Time to Address (Overall)</a:t>
                      </a:r>
                    </a:p>
                  </a:txBody>
                  <a:tcPr marL="23521" marR="23521" marT="11760" marB="11760" anchor="ctr">
                    <a:lnL>
                      <a:noFill/>
                    </a:lnL>
                    <a:lnR>
                      <a:noFill/>
                    </a:lnR>
                    <a:lnT>
                      <a:noFill/>
                    </a:lnT>
                    <a:lnB>
                      <a:noFill/>
                    </a:lnB>
                    <a:noFill/>
                  </a:tcPr>
                </a:tc>
                <a:extLst>
                  <a:ext uri="{0D108BD9-81ED-4DB2-BD59-A6C34878D82A}">
                    <a16:rowId xmlns:a16="http://schemas.microsoft.com/office/drawing/2014/main" val="3087683938"/>
                  </a:ext>
                </a:extLst>
              </a:tr>
              <a:tr h="946299">
                <a:tc>
                  <a:txBody>
                    <a:bodyPr/>
                    <a:lstStyle/>
                    <a:p>
                      <a:pPr>
                        <a:buNone/>
                      </a:pPr>
                      <a:r>
                        <a:rPr lang="en-AU" sz="1100" b="1"/>
                        <a:t>Product Value Articulation</a:t>
                      </a:r>
                      <a:endParaRPr lang="en-AU" sz="1100"/>
                    </a:p>
                  </a:txBody>
                  <a:tcPr marL="23521" marR="23521" marT="11760" marB="11760" anchor="ctr">
                    <a:lnL>
                      <a:noFill/>
                    </a:lnL>
                    <a:lnR>
                      <a:noFill/>
                    </a:lnR>
                    <a:lnT>
                      <a:noFill/>
                    </a:lnT>
                    <a:lnB>
                      <a:noFill/>
                    </a:lnB>
                    <a:noFill/>
                  </a:tcPr>
                </a:tc>
                <a:tc>
                  <a:txBody>
                    <a:bodyPr/>
                    <a:lstStyle/>
                    <a:p>
                      <a:pPr>
                        <a:buNone/>
                      </a:pPr>
                      <a:r>
                        <a:rPr lang="en-AU" sz="1100" b="1"/>
                        <a:t>S1, S3, S7, S12</a:t>
                      </a:r>
                      <a:endParaRPr lang="en-AU" sz="1100"/>
                    </a:p>
                  </a:txBody>
                  <a:tcPr marL="23521" marR="23521" marT="11760" marB="11760" anchor="ctr">
                    <a:lnL>
                      <a:noFill/>
                    </a:lnL>
                    <a:lnR>
                      <a:noFill/>
                    </a:lnR>
                    <a:lnT>
                      <a:noFill/>
                    </a:lnT>
                    <a:lnB>
                      <a:noFill/>
                    </a:lnB>
                    <a:noFill/>
                  </a:tcPr>
                </a:tc>
                <a:tc>
                  <a:txBody>
                    <a:bodyPr/>
                    <a:lstStyle/>
                    <a:p>
                      <a:pPr>
                        <a:buNone/>
                      </a:pPr>
                      <a:r>
                        <a:rPr lang="en-AU" sz="1100"/>
                        <a:t>SAP RISE-aligned bundles, demo showroom, industry webinars, customer-first demo recordings</a:t>
                      </a:r>
                    </a:p>
                  </a:txBody>
                  <a:tcPr marL="23521" marR="23521" marT="11760" marB="11760" anchor="ctr">
                    <a:lnL>
                      <a:noFill/>
                    </a:lnL>
                    <a:lnR>
                      <a:noFill/>
                    </a:lnR>
                    <a:lnT>
                      <a:noFill/>
                    </a:lnT>
                    <a:lnB>
                      <a:noFill/>
                    </a:lnB>
                    <a:noFill/>
                  </a:tcPr>
                </a:tc>
                <a:tc>
                  <a:txBody>
                    <a:bodyPr/>
                    <a:lstStyle/>
                    <a:p>
                      <a:pPr algn="r">
                        <a:buNone/>
                      </a:pPr>
                      <a:r>
                        <a:rPr lang="en-AU" sz="1100"/>
                        <a:t>High (10)</a:t>
                      </a:r>
                    </a:p>
                  </a:txBody>
                  <a:tcPr marL="23521" marR="23521" marT="11760" marB="11760" anchor="ctr">
                    <a:lnL>
                      <a:noFill/>
                    </a:lnL>
                    <a:lnR>
                      <a:noFill/>
                    </a:lnR>
                    <a:lnT>
                      <a:noFill/>
                    </a:lnT>
                    <a:lnB>
                      <a:noFill/>
                    </a:lnB>
                    <a:noFill/>
                  </a:tcPr>
                </a:tc>
                <a:tc>
                  <a:txBody>
                    <a:bodyPr/>
                    <a:lstStyle/>
                    <a:p>
                      <a:pPr algn="r">
                        <a:buNone/>
                      </a:pPr>
                      <a:r>
                        <a:rPr lang="en-AU" sz="1100"/>
                        <a:t>High (8–9)</a:t>
                      </a:r>
                    </a:p>
                  </a:txBody>
                  <a:tcPr marL="23521" marR="23521" marT="11760" marB="11760" anchor="ctr">
                    <a:lnL>
                      <a:noFill/>
                    </a:lnL>
                    <a:lnR>
                      <a:noFill/>
                    </a:lnR>
                    <a:lnT>
                      <a:noFill/>
                    </a:lnT>
                    <a:lnB>
                      <a:noFill/>
                    </a:lnB>
                    <a:noFill/>
                  </a:tcPr>
                </a:tc>
                <a:tc>
                  <a:txBody>
                    <a:bodyPr/>
                    <a:lstStyle/>
                    <a:p>
                      <a:pPr algn="r">
                        <a:buNone/>
                      </a:pPr>
                      <a:r>
                        <a:rPr lang="en-AU" sz="1100"/>
                        <a:t>High (7–10)</a:t>
                      </a:r>
                    </a:p>
                  </a:txBody>
                  <a:tcPr marL="23521" marR="23521" marT="11760" marB="11760" anchor="ctr">
                    <a:lnL>
                      <a:noFill/>
                    </a:lnL>
                    <a:lnR>
                      <a:noFill/>
                    </a:lnR>
                    <a:lnT>
                      <a:noFill/>
                    </a:lnT>
                    <a:lnB>
                      <a:noFill/>
                    </a:lnB>
                    <a:noFill/>
                  </a:tcPr>
                </a:tc>
                <a:tc>
                  <a:txBody>
                    <a:bodyPr/>
                    <a:lstStyle/>
                    <a:p>
                      <a:pPr algn="r">
                        <a:buNone/>
                      </a:pPr>
                      <a:r>
                        <a:rPr lang="en-AU" sz="1100"/>
                        <a:t>Medium–High (5–9)</a:t>
                      </a:r>
                    </a:p>
                  </a:txBody>
                  <a:tcPr marL="23521" marR="23521" marT="11760" marB="11760" anchor="ctr">
                    <a:lnL>
                      <a:noFill/>
                    </a:lnL>
                    <a:lnR>
                      <a:noFill/>
                    </a:lnR>
                    <a:lnT>
                      <a:noFill/>
                    </a:lnT>
                    <a:lnB>
                      <a:noFill/>
                    </a:lnB>
                    <a:noFill/>
                  </a:tcPr>
                </a:tc>
                <a:extLst>
                  <a:ext uri="{0D108BD9-81ED-4DB2-BD59-A6C34878D82A}">
                    <a16:rowId xmlns:a16="http://schemas.microsoft.com/office/drawing/2014/main" val="53253246"/>
                  </a:ext>
                </a:extLst>
              </a:tr>
              <a:tr h="946299">
                <a:tc>
                  <a:txBody>
                    <a:bodyPr/>
                    <a:lstStyle/>
                    <a:p>
                      <a:pPr>
                        <a:buNone/>
                      </a:pPr>
                      <a:r>
                        <a:rPr lang="en-AU" sz="1100" b="1"/>
                        <a:t>Sales Cycle Acceleration &amp; Commercial Effectiveness</a:t>
                      </a:r>
                      <a:endParaRPr lang="en-AU" sz="1100"/>
                    </a:p>
                  </a:txBody>
                  <a:tcPr marL="23521" marR="23521" marT="11760" marB="11760" anchor="ctr">
                    <a:lnL>
                      <a:noFill/>
                    </a:lnL>
                    <a:lnR>
                      <a:noFill/>
                    </a:lnR>
                    <a:lnT>
                      <a:noFill/>
                    </a:lnT>
                    <a:lnB>
                      <a:noFill/>
                    </a:lnB>
                    <a:noFill/>
                  </a:tcPr>
                </a:tc>
                <a:tc>
                  <a:txBody>
                    <a:bodyPr/>
                    <a:lstStyle/>
                    <a:p>
                      <a:pPr>
                        <a:buNone/>
                      </a:pPr>
                      <a:r>
                        <a:rPr lang="en-AU" sz="1100" b="1"/>
                        <a:t>S1, S10, S11, S18, S21</a:t>
                      </a:r>
                      <a:endParaRPr lang="en-AU" sz="1100"/>
                    </a:p>
                  </a:txBody>
                  <a:tcPr marL="23521" marR="23521" marT="11760" marB="11760" anchor="ctr">
                    <a:lnL>
                      <a:noFill/>
                    </a:lnL>
                    <a:lnR>
                      <a:noFill/>
                    </a:lnR>
                    <a:lnT>
                      <a:noFill/>
                    </a:lnT>
                    <a:lnB>
                      <a:noFill/>
                    </a:lnB>
                    <a:noFill/>
                  </a:tcPr>
                </a:tc>
                <a:tc>
                  <a:txBody>
                    <a:bodyPr/>
                    <a:lstStyle/>
                    <a:p>
                      <a:pPr>
                        <a:buNone/>
                      </a:pPr>
                      <a:r>
                        <a:rPr lang="en-AU" sz="1100"/>
                        <a:t>RISE-aligned commercial bundles, customer journey mapping, low-entry services, outcome-based selling</a:t>
                      </a:r>
                    </a:p>
                  </a:txBody>
                  <a:tcPr marL="23521" marR="23521" marT="11760" marB="11760" anchor="ctr">
                    <a:lnL>
                      <a:noFill/>
                    </a:lnL>
                    <a:lnR>
                      <a:noFill/>
                    </a:lnR>
                    <a:lnT>
                      <a:noFill/>
                    </a:lnT>
                    <a:lnB>
                      <a:noFill/>
                    </a:lnB>
                    <a:noFill/>
                  </a:tcPr>
                </a:tc>
                <a:tc>
                  <a:txBody>
                    <a:bodyPr/>
                    <a:lstStyle/>
                    <a:p>
                      <a:pPr algn="r">
                        <a:buNone/>
                      </a:pPr>
                      <a:r>
                        <a:rPr lang="en-AU" sz="1100"/>
                        <a:t>High (10)</a:t>
                      </a:r>
                    </a:p>
                  </a:txBody>
                  <a:tcPr marL="23521" marR="23521" marT="11760" marB="11760" anchor="ctr">
                    <a:lnL>
                      <a:noFill/>
                    </a:lnL>
                    <a:lnR>
                      <a:noFill/>
                    </a:lnR>
                    <a:lnT>
                      <a:noFill/>
                    </a:lnT>
                    <a:lnB>
                      <a:noFill/>
                    </a:lnB>
                    <a:noFill/>
                  </a:tcPr>
                </a:tc>
                <a:tc>
                  <a:txBody>
                    <a:bodyPr/>
                    <a:lstStyle/>
                    <a:p>
                      <a:pPr algn="r">
                        <a:buNone/>
                      </a:pPr>
                      <a:r>
                        <a:rPr lang="en-AU" sz="1100"/>
                        <a:t>High (8–9)</a:t>
                      </a:r>
                    </a:p>
                  </a:txBody>
                  <a:tcPr marL="23521" marR="23521" marT="11760" marB="11760" anchor="ctr">
                    <a:lnL>
                      <a:noFill/>
                    </a:lnL>
                    <a:lnR>
                      <a:noFill/>
                    </a:lnR>
                    <a:lnT>
                      <a:noFill/>
                    </a:lnT>
                    <a:lnB>
                      <a:noFill/>
                    </a:lnB>
                    <a:noFill/>
                  </a:tcPr>
                </a:tc>
                <a:tc>
                  <a:txBody>
                    <a:bodyPr/>
                    <a:lstStyle/>
                    <a:p>
                      <a:pPr algn="r">
                        <a:buNone/>
                      </a:pPr>
                      <a:r>
                        <a:rPr lang="en-AU" sz="1100"/>
                        <a:t>Medium–High (6–10)</a:t>
                      </a:r>
                    </a:p>
                  </a:txBody>
                  <a:tcPr marL="23521" marR="23521" marT="11760" marB="11760" anchor="ctr">
                    <a:lnL>
                      <a:noFill/>
                    </a:lnL>
                    <a:lnR>
                      <a:noFill/>
                    </a:lnR>
                    <a:lnT>
                      <a:noFill/>
                    </a:lnT>
                    <a:lnB>
                      <a:noFill/>
                    </a:lnB>
                    <a:noFill/>
                  </a:tcPr>
                </a:tc>
                <a:tc>
                  <a:txBody>
                    <a:bodyPr/>
                    <a:lstStyle/>
                    <a:p>
                      <a:pPr algn="r">
                        <a:buNone/>
                      </a:pPr>
                      <a:r>
                        <a:rPr lang="en-AU" sz="1100"/>
                        <a:t>Medium (3–5)</a:t>
                      </a:r>
                    </a:p>
                  </a:txBody>
                  <a:tcPr marL="23521" marR="23521" marT="11760" marB="11760" anchor="ctr">
                    <a:lnL>
                      <a:noFill/>
                    </a:lnL>
                    <a:lnR>
                      <a:noFill/>
                    </a:lnR>
                    <a:lnT>
                      <a:noFill/>
                    </a:lnT>
                    <a:lnB>
                      <a:noFill/>
                    </a:lnB>
                    <a:noFill/>
                  </a:tcPr>
                </a:tc>
                <a:extLst>
                  <a:ext uri="{0D108BD9-81ED-4DB2-BD59-A6C34878D82A}">
                    <a16:rowId xmlns:a16="http://schemas.microsoft.com/office/drawing/2014/main" val="1024528292"/>
                  </a:ext>
                </a:extLst>
              </a:tr>
              <a:tr h="946299">
                <a:tc>
                  <a:txBody>
                    <a:bodyPr/>
                    <a:lstStyle/>
                    <a:p>
                      <a:pPr>
                        <a:buNone/>
                      </a:pPr>
                      <a:r>
                        <a:rPr lang="en-AU" sz="1100" b="1"/>
                        <a:t>SAP Ecosystem Alignment &amp; Partner Trust Building</a:t>
                      </a:r>
                      <a:endParaRPr lang="en-AU" sz="1100"/>
                    </a:p>
                  </a:txBody>
                  <a:tcPr marL="23521" marR="23521" marT="11760" marB="11760" anchor="ctr">
                    <a:lnL>
                      <a:noFill/>
                    </a:lnL>
                    <a:lnR>
                      <a:noFill/>
                    </a:lnR>
                    <a:lnT>
                      <a:noFill/>
                    </a:lnT>
                    <a:lnB>
                      <a:noFill/>
                    </a:lnB>
                    <a:noFill/>
                  </a:tcPr>
                </a:tc>
                <a:tc>
                  <a:txBody>
                    <a:bodyPr/>
                    <a:lstStyle/>
                    <a:p>
                      <a:pPr>
                        <a:buNone/>
                      </a:pPr>
                      <a:r>
                        <a:rPr lang="en-AU" sz="1100" b="1"/>
                        <a:t>S2, S6, S16, S17, S19, S23</a:t>
                      </a:r>
                      <a:endParaRPr lang="en-AU" sz="1100"/>
                    </a:p>
                  </a:txBody>
                  <a:tcPr marL="23521" marR="23521" marT="11760" marB="11760" anchor="ctr">
                    <a:lnL>
                      <a:noFill/>
                    </a:lnL>
                    <a:lnR>
                      <a:noFill/>
                    </a:lnR>
                    <a:lnT>
                      <a:noFill/>
                    </a:lnT>
                    <a:lnB>
                      <a:noFill/>
                    </a:lnB>
                    <a:noFill/>
                  </a:tcPr>
                </a:tc>
                <a:tc>
                  <a:txBody>
                    <a:bodyPr/>
                    <a:lstStyle/>
                    <a:p>
                      <a:pPr>
                        <a:buNone/>
                      </a:pPr>
                      <a:r>
                        <a:rPr lang="en-AU" sz="1100"/>
                        <a:t>SAP AE workshops, awareness sessions, co-branded GTM, anchor references, partner-led selling</a:t>
                      </a:r>
                    </a:p>
                  </a:txBody>
                  <a:tcPr marL="23521" marR="23521" marT="11760" marB="11760" anchor="ctr">
                    <a:lnL>
                      <a:noFill/>
                    </a:lnL>
                    <a:lnR>
                      <a:noFill/>
                    </a:lnR>
                    <a:lnT>
                      <a:noFill/>
                    </a:lnT>
                    <a:lnB>
                      <a:noFill/>
                    </a:lnB>
                    <a:noFill/>
                  </a:tcPr>
                </a:tc>
                <a:tc>
                  <a:txBody>
                    <a:bodyPr/>
                    <a:lstStyle/>
                    <a:p>
                      <a:pPr algn="r">
                        <a:buNone/>
                      </a:pPr>
                      <a:r>
                        <a:rPr lang="en-AU" sz="1100"/>
                        <a:t>High (10)</a:t>
                      </a:r>
                    </a:p>
                  </a:txBody>
                  <a:tcPr marL="23521" marR="23521" marT="11760" marB="11760" anchor="ctr">
                    <a:lnL>
                      <a:noFill/>
                    </a:lnL>
                    <a:lnR>
                      <a:noFill/>
                    </a:lnR>
                    <a:lnT>
                      <a:noFill/>
                    </a:lnT>
                    <a:lnB>
                      <a:noFill/>
                    </a:lnB>
                    <a:noFill/>
                  </a:tcPr>
                </a:tc>
                <a:tc>
                  <a:txBody>
                    <a:bodyPr/>
                    <a:lstStyle/>
                    <a:p>
                      <a:pPr algn="r">
                        <a:buNone/>
                      </a:pPr>
                      <a:r>
                        <a:rPr lang="en-AU" sz="1100"/>
                        <a:t>Medium–High (5–8)</a:t>
                      </a:r>
                    </a:p>
                  </a:txBody>
                  <a:tcPr marL="23521" marR="23521" marT="11760" marB="11760" anchor="ctr">
                    <a:lnL>
                      <a:noFill/>
                    </a:lnL>
                    <a:lnR>
                      <a:noFill/>
                    </a:lnR>
                    <a:lnT>
                      <a:noFill/>
                    </a:lnT>
                    <a:lnB>
                      <a:noFill/>
                    </a:lnB>
                    <a:noFill/>
                  </a:tcPr>
                </a:tc>
                <a:tc>
                  <a:txBody>
                    <a:bodyPr/>
                    <a:lstStyle/>
                    <a:p>
                      <a:pPr algn="r">
                        <a:buNone/>
                      </a:pPr>
                      <a:r>
                        <a:rPr lang="en-AU" sz="1100"/>
                        <a:t>High (7–10)</a:t>
                      </a:r>
                    </a:p>
                  </a:txBody>
                  <a:tcPr marL="23521" marR="23521" marT="11760" marB="11760" anchor="ctr">
                    <a:lnL>
                      <a:noFill/>
                    </a:lnL>
                    <a:lnR>
                      <a:noFill/>
                    </a:lnR>
                    <a:lnT>
                      <a:noFill/>
                    </a:lnT>
                    <a:lnB>
                      <a:noFill/>
                    </a:lnB>
                    <a:noFill/>
                  </a:tcPr>
                </a:tc>
                <a:tc>
                  <a:txBody>
                    <a:bodyPr/>
                    <a:lstStyle/>
                    <a:p>
                      <a:pPr algn="r">
                        <a:buNone/>
                      </a:pPr>
                      <a:r>
                        <a:rPr lang="en-AU" sz="1100"/>
                        <a:t>Medium (5–8)</a:t>
                      </a:r>
                    </a:p>
                  </a:txBody>
                  <a:tcPr marL="23521" marR="23521" marT="11760" marB="11760" anchor="ctr">
                    <a:lnL>
                      <a:noFill/>
                    </a:lnL>
                    <a:lnR>
                      <a:noFill/>
                    </a:lnR>
                    <a:lnT>
                      <a:noFill/>
                    </a:lnT>
                    <a:lnB>
                      <a:noFill/>
                    </a:lnB>
                    <a:noFill/>
                  </a:tcPr>
                </a:tc>
                <a:extLst>
                  <a:ext uri="{0D108BD9-81ED-4DB2-BD59-A6C34878D82A}">
                    <a16:rowId xmlns:a16="http://schemas.microsoft.com/office/drawing/2014/main" val="1978405604"/>
                  </a:ext>
                </a:extLst>
              </a:tr>
              <a:tr h="762443">
                <a:tc>
                  <a:txBody>
                    <a:bodyPr/>
                    <a:lstStyle/>
                    <a:p>
                      <a:pPr>
                        <a:buNone/>
                      </a:pPr>
                      <a:r>
                        <a:rPr lang="en-AU" sz="1100" b="1"/>
                        <a:t>Brand Visibility, Credibility &amp; Market Awareness</a:t>
                      </a:r>
                      <a:endParaRPr lang="en-AU" sz="1100"/>
                    </a:p>
                  </a:txBody>
                  <a:tcPr marL="23521" marR="23521" marT="11760" marB="11760" anchor="ctr">
                    <a:lnL>
                      <a:noFill/>
                    </a:lnL>
                    <a:lnR>
                      <a:noFill/>
                    </a:lnR>
                    <a:lnT>
                      <a:noFill/>
                    </a:lnT>
                    <a:lnB>
                      <a:noFill/>
                    </a:lnB>
                    <a:noFill/>
                  </a:tcPr>
                </a:tc>
                <a:tc>
                  <a:txBody>
                    <a:bodyPr/>
                    <a:lstStyle/>
                    <a:p>
                      <a:pPr>
                        <a:buNone/>
                      </a:pPr>
                      <a:r>
                        <a:rPr lang="en-AU" sz="1100" b="1"/>
                        <a:t>S3, S4, S5, S8</a:t>
                      </a:r>
                      <a:endParaRPr lang="en-AU" sz="1100"/>
                    </a:p>
                  </a:txBody>
                  <a:tcPr marL="23521" marR="23521" marT="11760" marB="11760" anchor="ctr">
                    <a:lnL>
                      <a:noFill/>
                    </a:lnL>
                    <a:lnR>
                      <a:noFill/>
                    </a:lnR>
                    <a:lnT>
                      <a:noFill/>
                    </a:lnT>
                    <a:lnB>
                      <a:noFill/>
                    </a:lnB>
                    <a:noFill/>
                  </a:tcPr>
                </a:tc>
                <a:tc>
                  <a:txBody>
                    <a:bodyPr/>
                    <a:lstStyle/>
                    <a:p>
                      <a:pPr>
                        <a:buNone/>
                      </a:pPr>
                      <a:r>
                        <a:rPr lang="en-AU" sz="1100"/>
                        <a:t>Demo showroom, success stories, high-level pitch assets, demo access</a:t>
                      </a:r>
                    </a:p>
                  </a:txBody>
                  <a:tcPr marL="23521" marR="23521" marT="11760" marB="11760" anchor="ctr">
                    <a:lnL>
                      <a:noFill/>
                    </a:lnL>
                    <a:lnR>
                      <a:noFill/>
                    </a:lnR>
                    <a:lnT>
                      <a:noFill/>
                    </a:lnT>
                    <a:lnB>
                      <a:noFill/>
                    </a:lnB>
                    <a:noFill/>
                  </a:tcPr>
                </a:tc>
                <a:tc>
                  <a:txBody>
                    <a:bodyPr/>
                    <a:lstStyle/>
                    <a:p>
                      <a:pPr algn="r">
                        <a:buNone/>
                      </a:pPr>
                      <a:r>
                        <a:rPr lang="en-AU" sz="1100"/>
                        <a:t>High (10)</a:t>
                      </a:r>
                    </a:p>
                  </a:txBody>
                  <a:tcPr marL="23521" marR="23521" marT="11760" marB="11760" anchor="ctr">
                    <a:lnL>
                      <a:noFill/>
                    </a:lnL>
                    <a:lnR>
                      <a:noFill/>
                    </a:lnR>
                    <a:lnT>
                      <a:noFill/>
                    </a:lnT>
                    <a:lnB>
                      <a:noFill/>
                    </a:lnB>
                    <a:noFill/>
                  </a:tcPr>
                </a:tc>
                <a:tc>
                  <a:txBody>
                    <a:bodyPr/>
                    <a:lstStyle/>
                    <a:p>
                      <a:pPr algn="r">
                        <a:buNone/>
                      </a:pPr>
                      <a:r>
                        <a:rPr lang="en-AU" sz="1100"/>
                        <a:t>Medium (5–6)</a:t>
                      </a:r>
                    </a:p>
                  </a:txBody>
                  <a:tcPr marL="23521" marR="23521" marT="11760" marB="11760" anchor="ctr">
                    <a:lnL>
                      <a:noFill/>
                    </a:lnL>
                    <a:lnR>
                      <a:noFill/>
                    </a:lnR>
                    <a:lnT>
                      <a:noFill/>
                    </a:lnT>
                    <a:lnB>
                      <a:noFill/>
                    </a:lnB>
                    <a:noFill/>
                  </a:tcPr>
                </a:tc>
                <a:tc>
                  <a:txBody>
                    <a:bodyPr/>
                    <a:lstStyle/>
                    <a:p>
                      <a:pPr algn="r">
                        <a:buNone/>
                      </a:pPr>
                      <a:r>
                        <a:rPr lang="en-AU" sz="1100"/>
                        <a:t>High (8–10)</a:t>
                      </a:r>
                    </a:p>
                  </a:txBody>
                  <a:tcPr marL="23521" marR="23521" marT="11760" marB="11760" anchor="ctr">
                    <a:lnL>
                      <a:noFill/>
                    </a:lnL>
                    <a:lnR>
                      <a:noFill/>
                    </a:lnR>
                    <a:lnT>
                      <a:noFill/>
                    </a:lnT>
                    <a:lnB>
                      <a:noFill/>
                    </a:lnB>
                    <a:noFill/>
                  </a:tcPr>
                </a:tc>
                <a:tc>
                  <a:txBody>
                    <a:bodyPr/>
                    <a:lstStyle/>
                    <a:p>
                      <a:pPr algn="r">
                        <a:buNone/>
                      </a:pPr>
                      <a:r>
                        <a:rPr lang="en-AU" sz="1100"/>
                        <a:t>Medium–High (7–9)</a:t>
                      </a:r>
                    </a:p>
                  </a:txBody>
                  <a:tcPr marL="23521" marR="23521" marT="11760" marB="11760" anchor="ctr">
                    <a:lnL>
                      <a:noFill/>
                    </a:lnL>
                    <a:lnR>
                      <a:noFill/>
                    </a:lnR>
                    <a:lnT>
                      <a:noFill/>
                    </a:lnT>
                    <a:lnB>
                      <a:noFill/>
                    </a:lnB>
                    <a:noFill/>
                  </a:tcPr>
                </a:tc>
                <a:extLst>
                  <a:ext uri="{0D108BD9-81ED-4DB2-BD59-A6C34878D82A}">
                    <a16:rowId xmlns:a16="http://schemas.microsoft.com/office/drawing/2014/main" val="1920111827"/>
                  </a:ext>
                </a:extLst>
              </a:tr>
              <a:tr h="762443">
                <a:tc>
                  <a:txBody>
                    <a:bodyPr/>
                    <a:lstStyle/>
                    <a:p>
                      <a:pPr>
                        <a:buNone/>
                      </a:pPr>
                      <a:r>
                        <a:rPr lang="en-AU" sz="1100" b="1"/>
                        <a:t>Messaging &amp; Go-To-Market Modernisation</a:t>
                      </a:r>
                      <a:endParaRPr lang="en-AU" sz="1100"/>
                    </a:p>
                  </a:txBody>
                  <a:tcPr marL="23521" marR="23521" marT="11760" marB="11760" anchor="ctr">
                    <a:lnL>
                      <a:noFill/>
                    </a:lnL>
                    <a:lnR>
                      <a:noFill/>
                    </a:lnR>
                    <a:lnT>
                      <a:noFill/>
                    </a:lnT>
                    <a:lnB>
                      <a:noFill/>
                    </a:lnB>
                    <a:noFill/>
                  </a:tcPr>
                </a:tc>
                <a:tc>
                  <a:txBody>
                    <a:bodyPr/>
                    <a:lstStyle/>
                    <a:p>
                      <a:pPr>
                        <a:buNone/>
                      </a:pPr>
                      <a:r>
                        <a:rPr lang="en-AU" sz="1100" b="1"/>
                        <a:t>S7, S12, S14, S15</a:t>
                      </a:r>
                      <a:endParaRPr lang="en-AU" sz="1100"/>
                    </a:p>
                  </a:txBody>
                  <a:tcPr marL="23521" marR="23521" marT="11760" marB="11760" anchor="ctr">
                    <a:lnL>
                      <a:noFill/>
                    </a:lnL>
                    <a:lnR>
                      <a:noFill/>
                    </a:lnR>
                    <a:lnT>
                      <a:noFill/>
                    </a:lnT>
                    <a:lnB>
                      <a:noFill/>
                    </a:lnB>
                    <a:noFill/>
                  </a:tcPr>
                </a:tc>
                <a:tc>
                  <a:txBody>
                    <a:bodyPr/>
                    <a:lstStyle/>
                    <a:p>
                      <a:pPr>
                        <a:buNone/>
                      </a:pPr>
                      <a:r>
                        <a:rPr lang="en-AU" sz="1100"/>
                        <a:t>Product-led messaging, industry-focused content, customer-perspective demos</a:t>
                      </a:r>
                    </a:p>
                  </a:txBody>
                  <a:tcPr marL="23521" marR="23521" marT="11760" marB="11760" anchor="ctr">
                    <a:lnL>
                      <a:noFill/>
                    </a:lnL>
                    <a:lnR>
                      <a:noFill/>
                    </a:lnR>
                    <a:lnT>
                      <a:noFill/>
                    </a:lnT>
                    <a:lnB>
                      <a:noFill/>
                    </a:lnB>
                    <a:noFill/>
                  </a:tcPr>
                </a:tc>
                <a:tc>
                  <a:txBody>
                    <a:bodyPr/>
                    <a:lstStyle/>
                    <a:p>
                      <a:pPr algn="r">
                        <a:buNone/>
                      </a:pPr>
                      <a:r>
                        <a:rPr lang="en-AU" sz="1100"/>
                        <a:t>High (10)</a:t>
                      </a:r>
                    </a:p>
                  </a:txBody>
                  <a:tcPr marL="23521" marR="23521" marT="11760" marB="11760" anchor="ctr">
                    <a:lnL>
                      <a:noFill/>
                    </a:lnL>
                    <a:lnR>
                      <a:noFill/>
                    </a:lnR>
                    <a:lnT>
                      <a:noFill/>
                    </a:lnT>
                    <a:lnB>
                      <a:noFill/>
                    </a:lnB>
                    <a:noFill/>
                  </a:tcPr>
                </a:tc>
                <a:tc>
                  <a:txBody>
                    <a:bodyPr/>
                    <a:lstStyle/>
                    <a:p>
                      <a:pPr algn="r">
                        <a:buNone/>
                      </a:pPr>
                      <a:r>
                        <a:rPr lang="en-AU" sz="1100"/>
                        <a:t>Medium (6–7)</a:t>
                      </a:r>
                    </a:p>
                  </a:txBody>
                  <a:tcPr marL="23521" marR="23521" marT="11760" marB="11760" anchor="ctr">
                    <a:lnL>
                      <a:noFill/>
                    </a:lnL>
                    <a:lnR>
                      <a:noFill/>
                    </a:lnR>
                    <a:lnT>
                      <a:noFill/>
                    </a:lnT>
                    <a:lnB>
                      <a:noFill/>
                    </a:lnB>
                    <a:noFill/>
                  </a:tcPr>
                </a:tc>
                <a:tc>
                  <a:txBody>
                    <a:bodyPr/>
                    <a:lstStyle/>
                    <a:p>
                      <a:pPr algn="r">
                        <a:buNone/>
                      </a:pPr>
                      <a:r>
                        <a:rPr lang="en-AU" sz="1100"/>
                        <a:t>Medium–High (6–9)</a:t>
                      </a:r>
                    </a:p>
                  </a:txBody>
                  <a:tcPr marL="23521" marR="23521" marT="11760" marB="11760" anchor="ctr">
                    <a:lnL>
                      <a:noFill/>
                    </a:lnL>
                    <a:lnR>
                      <a:noFill/>
                    </a:lnR>
                    <a:lnT>
                      <a:noFill/>
                    </a:lnT>
                    <a:lnB>
                      <a:noFill/>
                    </a:lnB>
                    <a:noFill/>
                  </a:tcPr>
                </a:tc>
                <a:tc>
                  <a:txBody>
                    <a:bodyPr/>
                    <a:lstStyle/>
                    <a:p>
                      <a:pPr algn="r">
                        <a:buNone/>
                      </a:pPr>
                      <a:r>
                        <a:rPr lang="en-AU" sz="1100"/>
                        <a:t>Medium–High (7–9)</a:t>
                      </a:r>
                    </a:p>
                  </a:txBody>
                  <a:tcPr marL="23521" marR="23521" marT="11760" marB="11760" anchor="ctr">
                    <a:lnL>
                      <a:noFill/>
                    </a:lnL>
                    <a:lnR>
                      <a:noFill/>
                    </a:lnR>
                    <a:lnT>
                      <a:noFill/>
                    </a:lnT>
                    <a:lnB>
                      <a:noFill/>
                    </a:lnB>
                    <a:noFill/>
                  </a:tcPr>
                </a:tc>
                <a:extLst>
                  <a:ext uri="{0D108BD9-81ED-4DB2-BD59-A6C34878D82A}">
                    <a16:rowId xmlns:a16="http://schemas.microsoft.com/office/drawing/2014/main" val="3194104878"/>
                  </a:ext>
                </a:extLst>
              </a:tr>
              <a:tr h="578588">
                <a:tc>
                  <a:txBody>
                    <a:bodyPr/>
                    <a:lstStyle/>
                    <a:p>
                      <a:pPr>
                        <a:buNone/>
                      </a:pPr>
                      <a:r>
                        <a:rPr lang="en-AU" sz="1100" b="1"/>
                        <a:t>Internal Enablement / Organisational Capacity</a:t>
                      </a:r>
                      <a:endParaRPr lang="en-AU" sz="1100"/>
                    </a:p>
                  </a:txBody>
                  <a:tcPr marL="23521" marR="23521" marT="11760" marB="11760" anchor="ctr">
                    <a:lnL>
                      <a:noFill/>
                    </a:lnL>
                    <a:lnR>
                      <a:noFill/>
                    </a:lnR>
                    <a:lnT>
                      <a:noFill/>
                    </a:lnT>
                    <a:lnB>
                      <a:noFill/>
                    </a:lnB>
                    <a:noFill/>
                  </a:tcPr>
                </a:tc>
                <a:tc>
                  <a:txBody>
                    <a:bodyPr/>
                    <a:lstStyle/>
                    <a:p>
                      <a:pPr>
                        <a:buNone/>
                      </a:pPr>
                      <a:r>
                        <a:rPr lang="en-AU" sz="1100" b="1"/>
                        <a:t>S9, S22</a:t>
                      </a:r>
                      <a:endParaRPr lang="en-AU" sz="1100"/>
                    </a:p>
                  </a:txBody>
                  <a:tcPr marL="23521" marR="23521" marT="11760" marB="11760" anchor="ctr">
                    <a:lnL>
                      <a:noFill/>
                    </a:lnL>
                    <a:lnR>
                      <a:noFill/>
                    </a:lnR>
                    <a:lnT>
                      <a:noFill/>
                    </a:lnT>
                    <a:lnB>
                      <a:noFill/>
                    </a:lnB>
                    <a:noFill/>
                  </a:tcPr>
                </a:tc>
                <a:tc>
                  <a:txBody>
                    <a:bodyPr/>
                    <a:lstStyle/>
                    <a:p>
                      <a:pPr>
                        <a:buNone/>
                      </a:pPr>
                      <a:r>
                        <a:rPr lang="en-AU" sz="1100"/>
                        <a:t>Internal product enablement, freeing CEO/CTO bandwidth</a:t>
                      </a:r>
                    </a:p>
                  </a:txBody>
                  <a:tcPr marL="23521" marR="23521" marT="11760" marB="11760" anchor="ctr">
                    <a:lnL>
                      <a:noFill/>
                    </a:lnL>
                    <a:lnR>
                      <a:noFill/>
                    </a:lnR>
                    <a:lnT>
                      <a:noFill/>
                    </a:lnT>
                    <a:lnB>
                      <a:noFill/>
                    </a:lnB>
                    <a:noFill/>
                  </a:tcPr>
                </a:tc>
                <a:tc>
                  <a:txBody>
                    <a:bodyPr/>
                    <a:lstStyle/>
                    <a:p>
                      <a:pPr algn="r">
                        <a:buNone/>
                      </a:pPr>
                      <a:r>
                        <a:rPr lang="en-AU" sz="1100"/>
                        <a:t>High (10)</a:t>
                      </a:r>
                    </a:p>
                  </a:txBody>
                  <a:tcPr marL="23521" marR="23521" marT="11760" marB="11760" anchor="ctr">
                    <a:lnL>
                      <a:noFill/>
                    </a:lnL>
                    <a:lnR>
                      <a:noFill/>
                    </a:lnR>
                    <a:lnT>
                      <a:noFill/>
                    </a:lnT>
                    <a:lnB>
                      <a:noFill/>
                    </a:lnB>
                    <a:noFill/>
                  </a:tcPr>
                </a:tc>
                <a:tc>
                  <a:txBody>
                    <a:bodyPr/>
                    <a:lstStyle/>
                    <a:p>
                      <a:pPr algn="r">
                        <a:buNone/>
                      </a:pPr>
                      <a:r>
                        <a:rPr lang="en-AU" sz="1100"/>
                        <a:t>High (7–10)</a:t>
                      </a:r>
                    </a:p>
                  </a:txBody>
                  <a:tcPr marL="23521" marR="23521" marT="11760" marB="11760" anchor="ctr">
                    <a:lnL>
                      <a:noFill/>
                    </a:lnL>
                    <a:lnR>
                      <a:noFill/>
                    </a:lnR>
                    <a:lnT>
                      <a:noFill/>
                    </a:lnT>
                    <a:lnB>
                      <a:noFill/>
                    </a:lnB>
                    <a:noFill/>
                  </a:tcPr>
                </a:tc>
                <a:tc>
                  <a:txBody>
                    <a:bodyPr/>
                    <a:lstStyle/>
                    <a:p>
                      <a:pPr algn="r">
                        <a:buNone/>
                      </a:pPr>
                      <a:r>
                        <a:rPr lang="en-AU" sz="1100"/>
                        <a:t>High (9–10)</a:t>
                      </a:r>
                    </a:p>
                  </a:txBody>
                  <a:tcPr marL="23521" marR="23521" marT="11760" marB="11760" anchor="ctr">
                    <a:lnL>
                      <a:noFill/>
                    </a:lnL>
                    <a:lnR>
                      <a:noFill/>
                    </a:lnR>
                    <a:lnT>
                      <a:noFill/>
                    </a:lnT>
                    <a:lnB>
                      <a:noFill/>
                    </a:lnB>
                    <a:noFill/>
                  </a:tcPr>
                </a:tc>
                <a:tc>
                  <a:txBody>
                    <a:bodyPr/>
                    <a:lstStyle/>
                    <a:p>
                      <a:pPr algn="r">
                        <a:buNone/>
                      </a:pPr>
                      <a:r>
                        <a:rPr lang="en-AU" sz="1100"/>
                        <a:t>High (9–10)</a:t>
                      </a:r>
                    </a:p>
                  </a:txBody>
                  <a:tcPr marL="23521" marR="23521" marT="11760" marB="11760" anchor="ctr">
                    <a:lnL>
                      <a:noFill/>
                    </a:lnL>
                    <a:lnR>
                      <a:noFill/>
                    </a:lnR>
                    <a:lnT>
                      <a:noFill/>
                    </a:lnT>
                    <a:lnB>
                      <a:noFill/>
                    </a:lnB>
                    <a:noFill/>
                  </a:tcPr>
                </a:tc>
                <a:extLst>
                  <a:ext uri="{0D108BD9-81ED-4DB2-BD59-A6C34878D82A}">
                    <a16:rowId xmlns:a16="http://schemas.microsoft.com/office/drawing/2014/main" val="3013776363"/>
                  </a:ext>
                </a:extLst>
              </a:tr>
              <a:tr h="578588">
                <a:tc>
                  <a:txBody>
                    <a:bodyPr/>
                    <a:lstStyle/>
                    <a:p>
                      <a:pPr>
                        <a:buNone/>
                      </a:pPr>
                      <a:r>
                        <a:rPr lang="en-AU" sz="1100" b="1"/>
                        <a:t>Competitive Intelligence</a:t>
                      </a:r>
                      <a:endParaRPr lang="en-AU" sz="1100"/>
                    </a:p>
                  </a:txBody>
                  <a:tcPr marL="23521" marR="23521" marT="11760" marB="11760" anchor="ctr">
                    <a:lnL>
                      <a:noFill/>
                    </a:lnL>
                    <a:lnR>
                      <a:noFill/>
                    </a:lnR>
                    <a:lnT>
                      <a:noFill/>
                    </a:lnT>
                    <a:lnB>
                      <a:noFill/>
                    </a:lnB>
                    <a:noFill/>
                  </a:tcPr>
                </a:tc>
                <a:tc>
                  <a:txBody>
                    <a:bodyPr/>
                    <a:lstStyle/>
                    <a:p>
                      <a:pPr>
                        <a:buNone/>
                      </a:pPr>
                      <a:r>
                        <a:rPr lang="en-AU" sz="1100" b="1"/>
                        <a:t>S13, S20</a:t>
                      </a:r>
                      <a:endParaRPr lang="en-AU" sz="1100"/>
                    </a:p>
                  </a:txBody>
                  <a:tcPr marL="23521" marR="23521" marT="11760" marB="11760" anchor="ctr">
                    <a:lnL>
                      <a:noFill/>
                    </a:lnL>
                    <a:lnR>
                      <a:noFill/>
                    </a:lnR>
                    <a:lnT>
                      <a:noFill/>
                    </a:lnT>
                    <a:lnB>
                      <a:noFill/>
                    </a:lnB>
                    <a:noFill/>
                  </a:tcPr>
                </a:tc>
                <a:tc>
                  <a:txBody>
                    <a:bodyPr/>
                    <a:lstStyle/>
                    <a:p>
                      <a:pPr>
                        <a:buNone/>
                      </a:pPr>
                      <a:r>
                        <a:rPr lang="en-AU" sz="1100"/>
                        <a:t>Dedicated competitor &amp; pricing intelligence capability</a:t>
                      </a:r>
                    </a:p>
                  </a:txBody>
                  <a:tcPr marL="23521" marR="23521" marT="11760" marB="11760" anchor="ctr">
                    <a:lnL>
                      <a:noFill/>
                    </a:lnL>
                    <a:lnR>
                      <a:noFill/>
                    </a:lnR>
                    <a:lnT>
                      <a:noFill/>
                    </a:lnT>
                    <a:lnB>
                      <a:noFill/>
                    </a:lnB>
                    <a:noFill/>
                  </a:tcPr>
                </a:tc>
                <a:tc>
                  <a:txBody>
                    <a:bodyPr/>
                    <a:lstStyle/>
                    <a:p>
                      <a:pPr algn="r">
                        <a:buNone/>
                      </a:pPr>
                      <a:r>
                        <a:rPr lang="en-AU" sz="1100"/>
                        <a:t>High (10)</a:t>
                      </a:r>
                    </a:p>
                  </a:txBody>
                  <a:tcPr marL="23521" marR="23521" marT="11760" marB="11760" anchor="ctr">
                    <a:lnL>
                      <a:noFill/>
                    </a:lnL>
                    <a:lnR>
                      <a:noFill/>
                    </a:lnR>
                    <a:lnT>
                      <a:noFill/>
                    </a:lnT>
                    <a:lnB>
                      <a:noFill/>
                    </a:lnB>
                    <a:noFill/>
                  </a:tcPr>
                </a:tc>
                <a:tc>
                  <a:txBody>
                    <a:bodyPr/>
                    <a:lstStyle/>
                    <a:p>
                      <a:pPr algn="r">
                        <a:buNone/>
                      </a:pPr>
                      <a:r>
                        <a:rPr lang="en-AU" sz="1100"/>
                        <a:t>Medium (6)</a:t>
                      </a:r>
                    </a:p>
                  </a:txBody>
                  <a:tcPr marL="23521" marR="23521" marT="11760" marB="11760" anchor="ctr">
                    <a:lnL>
                      <a:noFill/>
                    </a:lnL>
                    <a:lnR>
                      <a:noFill/>
                    </a:lnR>
                    <a:lnT>
                      <a:noFill/>
                    </a:lnT>
                    <a:lnB>
                      <a:noFill/>
                    </a:lnB>
                    <a:noFill/>
                  </a:tcPr>
                </a:tc>
                <a:tc>
                  <a:txBody>
                    <a:bodyPr/>
                    <a:lstStyle/>
                    <a:p>
                      <a:pPr algn="r">
                        <a:buNone/>
                      </a:pPr>
                      <a:r>
                        <a:rPr lang="en-AU" sz="1100"/>
                        <a:t>Medium (2–7)</a:t>
                      </a:r>
                    </a:p>
                  </a:txBody>
                  <a:tcPr marL="23521" marR="23521" marT="11760" marB="11760" anchor="ctr">
                    <a:lnL>
                      <a:noFill/>
                    </a:lnL>
                    <a:lnR>
                      <a:noFill/>
                    </a:lnR>
                    <a:lnT>
                      <a:noFill/>
                    </a:lnT>
                    <a:lnB>
                      <a:noFill/>
                    </a:lnB>
                    <a:noFill/>
                  </a:tcPr>
                </a:tc>
                <a:tc>
                  <a:txBody>
                    <a:bodyPr/>
                    <a:lstStyle/>
                    <a:p>
                      <a:pPr algn="r">
                        <a:buNone/>
                      </a:pPr>
                      <a:r>
                        <a:rPr lang="en-AU" sz="1100"/>
                        <a:t>High (9)</a:t>
                      </a:r>
                    </a:p>
                  </a:txBody>
                  <a:tcPr marL="23521" marR="23521" marT="11760" marB="11760" anchor="ctr">
                    <a:lnL>
                      <a:noFill/>
                    </a:lnL>
                    <a:lnR>
                      <a:noFill/>
                    </a:lnR>
                    <a:lnT>
                      <a:noFill/>
                    </a:lnT>
                    <a:lnB>
                      <a:noFill/>
                    </a:lnB>
                    <a:noFill/>
                  </a:tcPr>
                </a:tc>
                <a:extLst>
                  <a:ext uri="{0D108BD9-81ED-4DB2-BD59-A6C34878D82A}">
                    <a16:rowId xmlns:a16="http://schemas.microsoft.com/office/drawing/2014/main" val="2886615694"/>
                  </a:ext>
                </a:extLst>
              </a:tr>
            </a:tbl>
          </a:graphicData>
        </a:graphic>
      </p:graphicFrame>
    </p:spTree>
    <p:extLst>
      <p:ext uri="{BB962C8B-B14F-4D97-AF65-F5344CB8AC3E}">
        <p14:creationId xmlns:p14="http://schemas.microsoft.com/office/powerpoint/2010/main" val="3683002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DE3DC-9DE8-9E0F-2032-C7E294B91498}"/>
              </a:ext>
            </a:extLst>
          </p:cNvPr>
          <p:cNvSpPr>
            <a:spLocks noGrp="1"/>
          </p:cNvSpPr>
          <p:nvPr>
            <p:ph type="title"/>
          </p:nvPr>
        </p:nvSpPr>
        <p:spPr/>
        <p:txBody>
          <a:bodyPr/>
          <a:lstStyle/>
          <a:p>
            <a:r>
              <a:rPr lang="en-US"/>
              <a:t>Mapping – “what didn’t work” To “Suggestions”</a:t>
            </a:r>
          </a:p>
        </p:txBody>
      </p:sp>
      <p:sp>
        <p:nvSpPr>
          <p:cNvPr id="3" name="Content Placeholder 2">
            <a:extLst>
              <a:ext uri="{FF2B5EF4-FFF2-40B4-BE49-F238E27FC236}">
                <a16:creationId xmlns:a16="http://schemas.microsoft.com/office/drawing/2014/main" id="{FA0728AC-47CA-761D-7B5A-AE6635267FDD}"/>
              </a:ext>
            </a:extLst>
          </p:cNvPr>
          <p:cNvSpPr>
            <a:spLocks noGrp="1"/>
          </p:cNvSpPr>
          <p:nvPr>
            <p:ph idx="1"/>
          </p:nvPr>
        </p:nvSpPr>
        <p:spPr>
          <a:xfrm>
            <a:off x="838200" y="1607994"/>
            <a:ext cx="10515600" cy="3864551"/>
          </a:xfrm>
        </p:spPr>
        <p:txBody>
          <a:bodyPr>
            <a:noAutofit/>
          </a:bodyPr>
          <a:lstStyle/>
          <a:p>
            <a:endParaRPr lang="en-AU" sz="2000"/>
          </a:p>
          <a:p>
            <a:r>
              <a:rPr lang="en-AU" sz="2000"/>
              <a:t>Sales Cycle, Conversion &amp; Commercial Friction --&gt; Sales Cycle Acceleration &amp; Commercial Effectiveness</a:t>
            </a:r>
          </a:p>
          <a:p>
            <a:r>
              <a:rPr lang="en-AU" sz="2000"/>
              <a:t>SAP Ecosystem &amp; Partner Relationship Challenges --&gt; SAP Ecosystem Alignment &amp; Partner Trust Building</a:t>
            </a:r>
          </a:p>
          <a:p>
            <a:r>
              <a:rPr lang="en-AU" sz="2000"/>
              <a:t>Brand Visibility, Market Awareness &amp; Positioning --&gt; Brand Visibility, Credibility &amp; Market Awareness</a:t>
            </a:r>
          </a:p>
          <a:p>
            <a:r>
              <a:rPr lang="en-AU" sz="2000"/>
              <a:t>Messaging, Content &amp; Go-to-Market Effectiveness --&gt; Messaging and Go-To-Market Modernisation</a:t>
            </a:r>
          </a:p>
          <a:p>
            <a:r>
              <a:rPr lang="en-AU" sz="2000"/>
              <a:t>Competitive Intensity &amp; Sales Enablement Gaps --&gt; Competitive Intelligence</a:t>
            </a:r>
          </a:p>
          <a:p>
            <a:r>
              <a:rPr lang="en-AU" sz="2000"/>
              <a:t>Product Value Articulation &amp; Use-Case Clarity --&gt; Product Value Articulation</a:t>
            </a:r>
          </a:p>
          <a:p>
            <a:r>
              <a:rPr lang="en-AU" sz="2000"/>
              <a:t>Internal Capacity &amp; Resource Constraints --&gt; Internal Enablement / Organisational Capacity</a:t>
            </a:r>
          </a:p>
          <a:p>
            <a:endParaRPr lang="en-US" sz="2000"/>
          </a:p>
        </p:txBody>
      </p:sp>
    </p:spTree>
    <p:extLst>
      <p:ext uri="{BB962C8B-B14F-4D97-AF65-F5344CB8AC3E}">
        <p14:creationId xmlns:p14="http://schemas.microsoft.com/office/powerpoint/2010/main" val="3706632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EA71B-B75F-71F5-6126-5F82B1890FD4}"/>
            </a:ext>
          </a:extLst>
        </p:cNvPr>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5AFE4B80-5DA4-CC32-5ACD-7744BD0029BB}"/>
              </a:ext>
            </a:extLst>
          </p:cNvPr>
          <p:cNvCxnSpPr>
            <a:cxnSpLocks/>
          </p:cNvCxnSpPr>
          <p:nvPr/>
        </p:nvCxnSpPr>
        <p:spPr>
          <a:xfrm flipV="1">
            <a:off x="1112792" y="1391548"/>
            <a:ext cx="0" cy="4996484"/>
          </a:xfrm>
          <a:prstGeom prst="straightConnector1">
            <a:avLst/>
          </a:prstGeom>
          <a:ln w="635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FC9064AC-E8F9-4C21-631B-C86BFA519DCA}"/>
              </a:ext>
            </a:extLst>
          </p:cNvPr>
          <p:cNvCxnSpPr>
            <a:cxnSpLocks/>
          </p:cNvCxnSpPr>
          <p:nvPr/>
        </p:nvCxnSpPr>
        <p:spPr>
          <a:xfrm>
            <a:off x="873046" y="6187493"/>
            <a:ext cx="7231426" cy="0"/>
          </a:xfrm>
          <a:prstGeom prst="straightConnector1">
            <a:avLst/>
          </a:prstGeom>
          <a:ln w="635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9" name="Rectangle: Rounded Corners 8">
            <a:extLst>
              <a:ext uri="{FF2B5EF4-FFF2-40B4-BE49-F238E27FC236}">
                <a16:creationId xmlns:a16="http://schemas.microsoft.com/office/drawing/2014/main" id="{44FE1F42-61E6-1038-A075-E1D7095D6D32}"/>
              </a:ext>
            </a:extLst>
          </p:cNvPr>
          <p:cNvSpPr/>
          <p:nvPr/>
        </p:nvSpPr>
        <p:spPr>
          <a:xfrm>
            <a:off x="1315948" y="6242517"/>
            <a:ext cx="1080000" cy="252000"/>
          </a:xfrm>
          <a:prstGeom prst="roundRect">
            <a:avLst>
              <a:gd name="adj" fmla="val 4933"/>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noProof="0" dirty="0">
                <a:solidFill>
                  <a:schemeClr val="tx1"/>
                </a:solidFill>
                <a:latin typeface="Optima" pitchFamily="2" charset="0"/>
                <a:ea typeface="Lato" panose="020F0502020204030203" pitchFamily="34" charset="0"/>
                <a:cs typeface="Lato" panose="020F0502020204030203" pitchFamily="34" charset="0"/>
              </a:rPr>
              <a:t>Low</a:t>
            </a:r>
          </a:p>
        </p:txBody>
      </p:sp>
      <p:sp>
        <p:nvSpPr>
          <p:cNvPr id="14" name="TextBox 13">
            <a:extLst>
              <a:ext uri="{FF2B5EF4-FFF2-40B4-BE49-F238E27FC236}">
                <a16:creationId xmlns:a16="http://schemas.microsoft.com/office/drawing/2014/main" id="{92775F7A-0054-0FC8-2BC9-E7A8A18A8D91}"/>
              </a:ext>
            </a:extLst>
          </p:cNvPr>
          <p:cNvSpPr txBox="1"/>
          <p:nvPr/>
        </p:nvSpPr>
        <p:spPr>
          <a:xfrm>
            <a:off x="236305" y="184935"/>
            <a:ext cx="11576753" cy="5232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defPPr>
              <a:defRPr lang="en-US"/>
            </a:defPPr>
            <a:lvl1pPr>
              <a:defRPr sz="2500">
                <a:latin typeface="Optima" panose="02000503060000020004"/>
                <a:cs typeface="Arial" panose="020B0604020202020204" pitchFamily="34" charset="0"/>
              </a:defRPr>
            </a:lvl1pPr>
          </a:lstStyle>
          <a:p>
            <a:pPr lvl="0">
              <a:defRPr/>
            </a:pPr>
            <a:r>
              <a:rPr lang="en-US" sz="2800" dirty="0">
                <a:solidFill>
                  <a:prstClr val="black"/>
                </a:solidFill>
              </a:rPr>
              <a:t>Impact x Effort Prioritization</a:t>
            </a:r>
            <a:endParaRPr lang="en-US" sz="2400" noProof="0" dirty="0">
              <a:solidFill>
                <a:prstClr val="black"/>
              </a:solidFill>
            </a:endParaRPr>
          </a:p>
        </p:txBody>
      </p:sp>
      <p:sp>
        <p:nvSpPr>
          <p:cNvPr id="15" name="Rectangle: Rounded Corners 14">
            <a:extLst>
              <a:ext uri="{FF2B5EF4-FFF2-40B4-BE49-F238E27FC236}">
                <a16:creationId xmlns:a16="http://schemas.microsoft.com/office/drawing/2014/main" id="{848FC418-A7BA-A190-8121-9367B12729D3}"/>
              </a:ext>
            </a:extLst>
          </p:cNvPr>
          <p:cNvSpPr/>
          <p:nvPr/>
        </p:nvSpPr>
        <p:spPr>
          <a:xfrm>
            <a:off x="7024472" y="6262032"/>
            <a:ext cx="1080000" cy="252000"/>
          </a:xfrm>
          <a:prstGeom prst="roundRect">
            <a:avLst>
              <a:gd name="adj" fmla="val 4933"/>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noProof="0" dirty="0">
                <a:solidFill>
                  <a:schemeClr val="tx1"/>
                </a:solidFill>
                <a:latin typeface="Optima" pitchFamily="2" charset="0"/>
                <a:ea typeface="Lato" panose="020F0502020204030203" pitchFamily="34" charset="0"/>
                <a:cs typeface="Lato" panose="020F0502020204030203" pitchFamily="34" charset="0"/>
              </a:rPr>
              <a:t>High</a:t>
            </a:r>
          </a:p>
        </p:txBody>
      </p:sp>
      <p:sp>
        <p:nvSpPr>
          <p:cNvPr id="17" name="Rectangle: Rounded Corners 16">
            <a:extLst>
              <a:ext uri="{FF2B5EF4-FFF2-40B4-BE49-F238E27FC236}">
                <a16:creationId xmlns:a16="http://schemas.microsoft.com/office/drawing/2014/main" id="{B17C13F8-75BF-47A6-A87B-B5B260126E44}"/>
              </a:ext>
            </a:extLst>
          </p:cNvPr>
          <p:cNvSpPr/>
          <p:nvPr/>
        </p:nvSpPr>
        <p:spPr>
          <a:xfrm rot="16200000">
            <a:off x="369637" y="1805548"/>
            <a:ext cx="1080000" cy="252000"/>
          </a:xfrm>
          <a:prstGeom prst="roundRect">
            <a:avLst>
              <a:gd name="adj" fmla="val 4933"/>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noProof="0" dirty="0">
                <a:solidFill>
                  <a:schemeClr val="tx1"/>
                </a:solidFill>
                <a:latin typeface="Optima" pitchFamily="2" charset="0"/>
                <a:ea typeface="Lato" panose="020F0502020204030203" pitchFamily="34" charset="0"/>
                <a:cs typeface="Lato" panose="020F0502020204030203" pitchFamily="34" charset="0"/>
              </a:rPr>
              <a:t>High</a:t>
            </a:r>
          </a:p>
        </p:txBody>
      </p:sp>
      <p:sp>
        <p:nvSpPr>
          <p:cNvPr id="18" name="Rectangle: Rounded Corners 17">
            <a:extLst>
              <a:ext uri="{FF2B5EF4-FFF2-40B4-BE49-F238E27FC236}">
                <a16:creationId xmlns:a16="http://schemas.microsoft.com/office/drawing/2014/main" id="{D4C053F7-F508-8C2E-C76B-A0EE297047AA}"/>
              </a:ext>
            </a:extLst>
          </p:cNvPr>
          <p:cNvSpPr/>
          <p:nvPr/>
        </p:nvSpPr>
        <p:spPr>
          <a:xfrm>
            <a:off x="4080210" y="6242517"/>
            <a:ext cx="1260000" cy="252000"/>
          </a:xfrm>
          <a:prstGeom prst="roundRect">
            <a:avLst>
              <a:gd name="adj" fmla="val 4933"/>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chemeClr val="tx1"/>
                </a:solidFill>
                <a:latin typeface="Optima" pitchFamily="2" charset="0"/>
                <a:ea typeface="Lato" panose="020F0502020204030203" pitchFamily="34" charset="0"/>
                <a:cs typeface="Lato" panose="020F0502020204030203" pitchFamily="34" charset="0"/>
              </a:rPr>
              <a:t>EFFORT</a:t>
            </a:r>
            <a:endParaRPr lang="en-US" sz="1200" b="1" noProof="0" dirty="0">
              <a:solidFill>
                <a:schemeClr val="tx1"/>
              </a:solidFill>
              <a:latin typeface="Optima" pitchFamily="2" charset="0"/>
              <a:ea typeface="Lato" panose="020F0502020204030203" pitchFamily="34" charset="0"/>
              <a:cs typeface="Lato" panose="020F0502020204030203" pitchFamily="34" charset="0"/>
            </a:endParaRPr>
          </a:p>
        </p:txBody>
      </p:sp>
      <p:sp>
        <p:nvSpPr>
          <p:cNvPr id="16" name="Rectangle: Rounded Corners 15">
            <a:extLst>
              <a:ext uri="{FF2B5EF4-FFF2-40B4-BE49-F238E27FC236}">
                <a16:creationId xmlns:a16="http://schemas.microsoft.com/office/drawing/2014/main" id="{870D30F0-2285-F723-E053-D21417927A80}"/>
              </a:ext>
            </a:extLst>
          </p:cNvPr>
          <p:cNvSpPr/>
          <p:nvPr/>
        </p:nvSpPr>
        <p:spPr>
          <a:xfrm rot="16200000">
            <a:off x="365775" y="5409397"/>
            <a:ext cx="1080000" cy="252000"/>
          </a:xfrm>
          <a:prstGeom prst="roundRect">
            <a:avLst>
              <a:gd name="adj" fmla="val 4933"/>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noProof="0" dirty="0">
                <a:solidFill>
                  <a:schemeClr val="tx1"/>
                </a:solidFill>
                <a:latin typeface="Optima" pitchFamily="2" charset="0"/>
                <a:ea typeface="Lato" panose="020F0502020204030203" pitchFamily="34" charset="0"/>
                <a:cs typeface="Lato" panose="020F0502020204030203" pitchFamily="34" charset="0"/>
              </a:rPr>
              <a:t>Low</a:t>
            </a:r>
          </a:p>
        </p:txBody>
      </p:sp>
      <p:sp>
        <p:nvSpPr>
          <p:cNvPr id="2" name="Rectangle: Rounded Corners 1">
            <a:extLst>
              <a:ext uri="{FF2B5EF4-FFF2-40B4-BE49-F238E27FC236}">
                <a16:creationId xmlns:a16="http://schemas.microsoft.com/office/drawing/2014/main" id="{E6D49E24-F7F4-C260-AEFB-C09AD7284283}"/>
              </a:ext>
            </a:extLst>
          </p:cNvPr>
          <p:cNvSpPr/>
          <p:nvPr/>
        </p:nvSpPr>
        <p:spPr>
          <a:xfrm rot="16200000">
            <a:off x="365776" y="3607472"/>
            <a:ext cx="1080000" cy="252000"/>
          </a:xfrm>
          <a:prstGeom prst="roundRect">
            <a:avLst>
              <a:gd name="adj" fmla="val 4933"/>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b="1" noProof="0" dirty="0">
                <a:solidFill>
                  <a:schemeClr val="tx1"/>
                </a:solidFill>
                <a:latin typeface="Optima" pitchFamily="2" charset="0"/>
                <a:ea typeface="Lato" panose="020F0502020204030203" pitchFamily="34" charset="0"/>
                <a:cs typeface="Lato" panose="020F0502020204030203" pitchFamily="34" charset="0"/>
              </a:rPr>
              <a:t>IMPACT</a:t>
            </a:r>
          </a:p>
        </p:txBody>
      </p:sp>
      <p:grpSp>
        <p:nvGrpSpPr>
          <p:cNvPr id="13" name="Group 12">
            <a:extLst>
              <a:ext uri="{FF2B5EF4-FFF2-40B4-BE49-F238E27FC236}">
                <a16:creationId xmlns:a16="http://schemas.microsoft.com/office/drawing/2014/main" id="{FB3EC1D8-B31C-48A2-831E-85131E0E09FB}"/>
              </a:ext>
            </a:extLst>
          </p:cNvPr>
          <p:cNvGrpSpPr/>
          <p:nvPr/>
        </p:nvGrpSpPr>
        <p:grpSpPr>
          <a:xfrm>
            <a:off x="2271563" y="2345995"/>
            <a:ext cx="3875304" cy="307777"/>
            <a:chOff x="2829827" y="2048414"/>
            <a:chExt cx="3875304" cy="307777"/>
          </a:xfrm>
        </p:grpSpPr>
        <p:sp>
          <p:nvSpPr>
            <p:cNvPr id="11" name="Oval 10">
              <a:extLst>
                <a:ext uri="{FF2B5EF4-FFF2-40B4-BE49-F238E27FC236}">
                  <a16:creationId xmlns:a16="http://schemas.microsoft.com/office/drawing/2014/main" id="{BBCC91E2-6453-EDE8-3761-85CFA20A615C}"/>
                </a:ext>
              </a:extLst>
            </p:cNvPr>
            <p:cNvSpPr/>
            <p:nvPr/>
          </p:nvSpPr>
          <p:spPr>
            <a:xfrm>
              <a:off x="2829827" y="2112302"/>
              <a:ext cx="180000" cy="180000"/>
            </a:xfrm>
            <a:prstGeom prst="ellipse">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TextBox 11">
              <a:extLst>
                <a:ext uri="{FF2B5EF4-FFF2-40B4-BE49-F238E27FC236}">
                  <a16:creationId xmlns:a16="http://schemas.microsoft.com/office/drawing/2014/main" id="{9A38DB96-2444-DE0A-F1B8-48DF5AE51E59}"/>
                </a:ext>
              </a:extLst>
            </p:cNvPr>
            <p:cNvSpPr txBox="1"/>
            <p:nvPr/>
          </p:nvSpPr>
          <p:spPr>
            <a:xfrm>
              <a:off x="3018606" y="2048414"/>
              <a:ext cx="3686525" cy="307777"/>
            </a:xfrm>
            <a:prstGeom prst="rect">
              <a:avLst/>
            </a:prstGeom>
            <a:noFill/>
          </p:spPr>
          <p:txBody>
            <a:bodyPr wrap="square">
              <a:spAutoFit/>
            </a:bodyPr>
            <a:lstStyle/>
            <a:p>
              <a:r>
                <a:rPr lang="en-AU" sz="1400" dirty="0">
                  <a:latin typeface="Optima" pitchFamily="2" charset="0"/>
                </a:rPr>
                <a:t>RISE-aligned Marketing Bundles</a:t>
              </a:r>
              <a:endParaRPr lang="en-US" sz="1400" dirty="0">
                <a:latin typeface="Optima" pitchFamily="2" charset="0"/>
              </a:endParaRPr>
            </a:p>
          </p:txBody>
        </p:sp>
      </p:grpSp>
      <p:grpSp>
        <p:nvGrpSpPr>
          <p:cNvPr id="19" name="Group 18">
            <a:extLst>
              <a:ext uri="{FF2B5EF4-FFF2-40B4-BE49-F238E27FC236}">
                <a16:creationId xmlns:a16="http://schemas.microsoft.com/office/drawing/2014/main" id="{BE97B380-16B9-1BC6-7C6A-AFA3ADD508CA}"/>
              </a:ext>
            </a:extLst>
          </p:cNvPr>
          <p:cNvGrpSpPr/>
          <p:nvPr/>
        </p:nvGrpSpPr>
        <p:grpSpPr>
          <a:xfrm>
            <a:off x="2500964" y="2613900"/>
            <a:ext cx="3875304" cy="307777"/>
            <a:chOff x="2829827" y="2048414"/>
            <a:chExt cx="3875304" cy="307777"/>
          </a:xfrm>
        </p:grpSpPr>
        <p:sp>
          <p:nvSpPr>
            <p:cNvPr id="26" name="Oval 25">
              <a:extLst>
                <a:ext uri="{FF2B5EF4-FFF2-40B4-BE49-F238E27FC236}">
                  <a16:creationId xmlns:a16="http://schemas.microsoft.com/office/drawing/2014/main" id="{795F29DA-9408-4AAF-06D0-A9F81A99D33E}"/>
                </a:ext>
              </a:extLst>
            </p:cNvPr>
            <p:cNvSpPr/>
            <p:nvPr/>
          </p:nvSpPr>
          <p:spPr>
            <a:xfrm>
              <a:off x="2829827" y="2112302"/>
              <a:ext cx="180000" cy="180000"/>
            </a:xfrm>
            <a:prstGeom prst="ellipse">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TextBox 26">
              <a:extLst>
                <a:ext uri="{FF2B5EF4-FFF2-40B4-BE49-F238E27FC236}">
                  <a16:creationId xmlns:a16="http://schemas.microsoft.com/office/drawing/2014/main" id="{1A63CBE2-7EBC-F60D-CE1C-77378A2F4469}"/>
                </a:ext>
              </a:extLst>
            </p:cNvPr>
            <p:cNvSpPr txBox="1"/>
            <p:nvPr/>
          </p:nvSpPr>
          <p:spPr>
            <a:xfrm>
              <a:off x="3018606" y="2048414"/>
              <a:ext cx="3686525" cy="307777"/>
            </a:xfrm>
            <a:prstGeom prst="rect">
              <a:avLst/>
            </a:prstGeom>
            <a:noFill/>
          </p:spPr>
          <p:txBody>
            <a:bodyPr wrap="square">
              <a:spAutoFit/>
            </a:bodyPr>
            <a:lstStyle/>
            <a:p>
              <a:r>
                <a:rPr lang="en-US" sz="1400" dirty="0">
                  <a:latin typeface="Optima" pitchFamily="2" charset="0"/>
                </a:rPr>
                <a:t>Marketing Pitch (PPTs + Videos)</a:t>
              </a:r>
            </a:p>
          </p:txBody>
        </p:sp>
      </p:grpSp>
      <p:grpSp>
        <p:nvGrpSpPr>
          <p:cNvPr id="33" name="Group 32">
            <a:extLst>
              <a:ext uri="{FF2B5EF4-FFF2-40B4-BE49-F238E27FC236}">
                <a16:creationId xmlns:a16="http://schemas.microsoft.com/office/drawing/2014/main" id="{7A61AADC-2844-9A19-CED7-E61EAA41EB53}"/>
              </a:ext>
            </a:extLst>
          </p:cNvPr>
          <p:cNvGrpSpPr/>
          <p:nvPr/>
        </p:nvGrpSpPr>
        <p:grpSpPr>
          <a:xfrm>
            <a:off x="2500964" y="2884204"/>
            <a:ext cx="3875304" cy="307777"/>
            <a:chOff x="2829827" y="2048414"/>
            <a:chExt cx="3875304" cy="307777"/>
          </a:xfrm>
        </p:grpSpPr>
        <p:sp>
          <p:nvSpPr>
            <p:cNvPr id="34" name="Oval 33">
              <a:extLst>
                <a:ext uri="{FF2B5EF4-FFF2-40B4-BE49-F238E27FC236}">
                  <a16:creationId xmlns:a16="http://schemas.microsoft.com/office/drawing/2014/main" id="{C1982F2A-1CAE-3964-F825-D35F7D03E1EA}"/>
                </a:ext>
              </a:extLst>
            </p:cNvPr>
            <p:cNvSpPr/>
            <p:nvPr/>
          </p:nvSpPr>
          <p:spPr>
            <a:xfrm>
              <a:off x="2829827" y="2112302"/>
              <a:ext cx="180000" cy="180000"/>
            </a:xfrm>
            <a:prstGeom prst="ellipse">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5" name="TextBox 34">
              <a:extLst>
                <a:ext uri="{FF2B5EF4-FFF2-40B4-BE49-F238E27FC236}">
                  <a16:creationId xmlns:a16="http://schemas.microsoft.com/office/drawing/2014/main" id="{2ABCE7D1-C55E-306E-E117-53235AC031EE}"/>
                </a:ext>
              </a:extLst>
            </p:cNvPr>
            <p:cNvSpPr txBox="1"/>
            <p:nvPr/>
          </p:nvSpPr>
          <p:spPr>
            <a:xfrm>
              <a:off x="3018606" y="2048414"/>
              <a:ext cx="3686525" cy="307777"/>
            </a:xfrm>
            <a:prstGeom prst="rect">
              <a:avLst/>
            </a:prstGeom>
            <a:noFill/>
          </p:spPr>
          <p:txBody>
            <a:bodyPr wrap="square">
              <a:spAutoFit/>
            </a:bodyPr>
            <a:lstStyle/>
            <a:p>
              <a:r>
                <a:rPr lang="en-US" sz="1400" dirty="0">
                  <a:latin typeface="Optima" pitchFamily="2" charset="0"/>
                </a:rPr>
                <a:t>Customer Success Stories</a:t>
              </a:r>
            </a:p>
          </p:txBody>
        </p:sp>
      </p:grpSp>
      <p:grpSp>
        <p:nvGrpSpPr>
          <p:cNvPr id="36" name="Group 35">
            <a:extLst>
              <a:ext uri="{FF2B5EF4-FFF2-40B4-BE49-F238E27FC236}">
                <a16:creationId xmlns:a16="http://schemas.microsoft.com/office/drawing/2014/main" id="{FDE12F89-06E4-44D4-560B-0F26A829A8FB}"/>
              </a:ext>
            </a:extLst>
          </p:cNvPr>
          <p:cNvGrpSpPr/>
          <p:nvPr/>
        </p:nvGrpSpPr>
        <p:grpSpPr>
          <a:xfrm>
            <a:off x="2058202" y="2104561"/>
            <a:ext cx="3875304" cy="307777"/>
            <a:chOff x="2829827" y="2048414"/>
            <a:chExt cx="3875304" cy="307777"/>
          </a:xfrm>
        </p:grpSpPr>
        <p:sp>
          <p:nvSpPr>
            <p:cNvPr id="37" name="Oval 36">
              <a:extLst>
                <a:ext uri="{FF2B5EF4-FFF2-40B4-BE49-F238E27FC236}">
                  <a16:creationId xmlns:a16="http://schemas.microsoft.com/office/drawing/2014/main" id="{619728E7-DCEA-9D05-27DC-5C6D26A3214F}"/>
                </a:ext>
              </a:extLst>
            </p:cNvPr>
            <p:cNvSpPr/>
            <p:nvPr/>
          </p:nvSpPr>
          <p:spPr>
            <a:xfrm>
              <a:off x="2829827" y="2112302"/>
              <a:ext cx="180000" cy="180000"/>
            </a:xfrm>
            <a:prstGeom prst="ellipse">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8" name="TextBox 37">
              <a:extLst>
                <a:ext uri="{FF2B5EF4-FFF2-40B4-BE49-F238E27FC236}">
                  <a16:creationId xmlns:a16="http://schemas.microsoft.com/office/drawing/2014/main" id="{FE99995E-ED79-810D-FB81-97FD2936C28C}"/>
                </a:ext>
              </a:extLst>
            </p:cNvPr>
            <p:cNvSpPr txBox="1"/>
            <p:nvPr/>
          </p:nvSpPr>
          <p:spPr>
            <a:xfrm>
              <a:off x="3018606" y="2048414"/>
              <a:ext cx="3686525" cy="307777"/>
            </a:xfrm>
            <a:prstGeom prst="rect">
              <a:avLst/>
            </a:prstGeom>
            <a:noFill/>
          </p:spPr>
          <p:txBody>
            <a:bodyPr wrap="square">
              <a:spAutoFit/>
            </a:bodyPr>
            <a:lstStyle/>
            <a:p>
              <a:r>
                <a:rPr lang="en-US" sz="1400" dirty="0">
                  <a:latin typeface="Optima" pitchFamily="2" charset="0"/>
                </a:rPr>
                <a:t>Engaging with SAP “Early”</a:t>
              </a:r>
            </a:p>
          </p:txBody>
        </p:sp>
      </p:grpSp>
      <p:grpSp>
        <p:nvGrpSpPr>
          <p:cNvPr id="39" name="Group 38">
            <a:extLst>
              <a:ext uri="{FF2B5EF4-FFF2-40B4-BE49-F238E27FC236}">
                <a16:creationId xmlns:a16="http://schemas.microsoft.com/office/drawing/2014/main" id="{F6B35BDB-E5FB-B1ED-2818-797B73987B97}"/>
              </a:ext>
            </a:extLst>
          </p:cNvPr>
          <p:cNvGrpSpPr/>
          <p:nvPr/>
        </p:nvGrpSpPr>
        <p:grpSpPr>
          <a:xfrm>
            <a:off x="7015212" y="2499999"/>
            <a:ext cx="3875304" cy="307777"/>
            <a:chOff x="2829827" y="2048414"/>
            <a:chExt cx="3875304" cy="307777"/>
          </a:xfrm>
        </p:grpSpPr>
        <p:sp>
          <p:nvSpPr>
            <p:cNvPr id="40" name="Oval 39">
              <a:extLst>
                <a:ext uri="{FF2B5EF4-FFF2-40B4-BE49-F238E27FC236}">
                  <a16:creationId xmlns:a16="http://schemas.microsoft.com/office/drawing/2014/main" id="{12F8F5D0-51B2-B620-931C-3A5D1A82DC52}"/>
                </a:ext>
              </a:extLst>
            </p:cNvPr>
            <p:cNvSpPr/>
            <p:nvPr/>
          </p:nvSpPr>
          <p:spPr>
            <a:xfrm>
              <a:off x="2829827" y="2112302"/>
              <a:ext cx="180000" cy="18000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TextBox 40">
              <a:extLst>
                <a:ext uri="{FF2B5EF4-FFF2-40B4-BE49-F238E27FC236}">
                  <a16:creationId xmlns:a16="http://schemas.microsoft.com/office/drawing/2014/main" id="{054AA7D5-A95D-7C22-B4F4-CB5CF69F8D9B}"/>
                </a:ext>
              </a:extLst>
            </p:cNvPr>
            <p:cNvSpPr txBox="1"/>
            <p:nvPr/>
          </p:nvSpPr>
          <p:spPr>
            <a:xfrm>
              <a:off x="3018606" y="2048414"/>
              <a:ext cx="3686525" cy="307777"/>
            </a:xfrm>
            <a:prstGeom prst="rect">
              <a:avLst/>
            </a:prstGeom>
            <a:noFill/>
          </p:spPr>
          <p:txBody>
            <a:bodyPr wrap="square">
              <a:spAutoFit/>
            </a:bodyPr>
            <a:lstStyle/>
            <a:p>
              <a:r>
                <a:rPr lang="en-US" sz="1400" dirty="0">
                  <a:latin typeface="Optima" pitchFamily="2" charset="0"/>
                </a:rPr>
                <a:t>Partner-led GTM</a:t>
              </a:r>
            </a:p>
          </p:txBody>
        </p:sp>
      </p:grpSp>
      <p:grpSp>
        <p:nvGrpSpPr>
          <p:cNvPr id="44" name="Group 43">
            <a:extLst>
              <a:ext uri="{FF2B5EF4-FFF2-40B4-BE49-F238E27FC236}">
                <a16:creationId xmlns:a16="http://schemas.microsoft.com/office/drawing/2014/main" id="{98848844-94C9-9537-C679-98DC447C7378}"/>
              </a:ext>
            </a:extLst>
          </p:cNvPr>
          <p:cNvGrpSpPr/>
          <p:nvPr/>
        </p:nvGrpSpPr>
        <p:grpSpPr>
          <a:xfrm>
            <a:off x="7015212" y="2767904"/>
            <a:ext cx="3875304" cy="307777"/>
            <a:chOff x="2829827" y="2048414"/>
            <a:chExt cx="3875304" cy="307777"/>
          </a:xfrm>
        </p:grpSpPr>
        <p:sp>
          <p:nvSpPr>
            <p:cNvPr id="45" name="Oval 44">
              <a:extLst>
                <a:ext uri="{FF2B5EF4-FFF2-40B4-BE49-F238E27FC236}">
                  <a16:creationId xmlns:a16="http://schemas.microsoft.com/office/drawing/2014/main" id="{5C8D345F-4D91-E379-16A8-EBD663BAB990}"/>
                </a:ext>
              </a:extLst>
            </p:cNvPr>
            <p:cNvSpPr/>
            <p:nvPr/>
          </p:nvSpPr>
          <p:spPr>
            <a:xfrm>
              <a:off x="2829827" y="2112302"/>
              <a:ext cx="180000" cy="18000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TextBox 45">
              <a:extLst>
                <a:ext uri="{FF2B5EF4-FFF2-40B4-BE49-F238E27FC236}">
                  <a16:creationId xmlns:a16="http://schemas.microsoft.com/office/drawing/2014/main" id="{8D758225-DC2F-3283-7697-37F32B9E64EB}"/>
                </a:ext>
              </a:extLst>
            </p:cNvPr>
            <p:cNvSpPr txBox="1"/>
            <p:nvPr/>
          </p:nvSpPr>
          <p:spPr>
            <a:xfrm>
              <a:off x="3018606" y="2048414"/>
              <a:ext cx="3686525" cy="307777"/>
            </a:xfrm>
            <a:prstGeom prst="rect">
              <a:avLst/>
            </a:prstGeom>
            <a:noFill/>
          </p:spPr>
          <p:txBody>
            <a:bodyPr wrap="square">
              <a:spAutoFit/>
            </a:bodyPr>
            <a:lstStyle/>
            <a:p>
              <a:r>
                <a:rPr lang="en-US" sz="1400" dirty="0">
                  <a:latin typeface="Optima" pitchFamily="2" charset="0"/>
                </a:rPr>
                <a:t>Productized Demo Ecosystem</a:t>
              </a:r>
            </a:p>
          </p:txBody>
        </p:sp>
      </p:grpSp>
      <p:grpSp>
        <p:nvGrpSpPr>
          <p:cNvPr id="49" name="Group 48">
            <a:extLst>
              <a:ext uri="{FF2B5EF4-FFF2-40B4-BE49-F238E27FC236}">
                <a16:creationId xmlns:a16="http://schemas.microsoft.com/office/drawing/2014/main" id="{19C36730-7030-F9A6-50D5-853147609608}"/>
              </a:ext>
            </a:extLst>
          </p:cNvPr>
          <p:cNvGrpSpPr/>
          <p:nvPr/>
        </p:nvGrpSpPr>
        <p:grpSpPr>
          <a:xfrm>
            <a:off x="7369742" y="1810669"/>
            <a:ext cx="3875304" cy="523220"/>
            <a:chOff x="2829827" y="2048414"/>
            <a:chExt cx="3875304" cy="523220"/>
          </a:xfrm>
        </p:grpSpPr>
        <p:sp>
          <p:nvSpPr>
            <p:cNvPr id="50" name="Oval 49">
              <a:extLst>
                <a:ext uri="{FF2B5EF4-FFF2-40B4-BE49-F238E27FC236}">
                  <a16:creationId xmlns:a16="http://schemas.microsoft.com/office/drawing/2014/main" id="{A9EE6221-D111-75A4-F0FD-A1E55397F2B7}"/>
                </a:ext>
              </a:extLst>
            </p:cNvPr>
            <p:cNvSpPr/>
            <p:nvPr/>
          </p:nvSpPr>
          <p:spPr>
            <a:xfrm>
              <a:off x="2829827" y="2220024"/>
              <a:ext cx="180000" cy="18000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TextBox 50">
              <a:extLst>
                <a:ext uri="{FF2B5EF4-FFF2-40B4-BE49-F238E27FC236}">
                  <a16:creationId xmlns:a16="http://schemas.microsoft.com/office/drawing/2014/main" id="{880E0128-03F0-E296-2A2E-E336B332AA5D}"/>
                </a:ext>
              </a:extLst>
            </p:cNvPr>
            <p:cNvSpPr txBox="1"/>
            <p:nvPr/>
          </p:nvSpPr>
          <p:spPr>
            <a:xfrm>
              <a:off x="3018606" y="2048414"/>
              <a:ext cx="3686525" cy="523220"/>
            </a:xfrm>
            <a:prstGeom prst="rect">
              <a:avLst/>
            </a:prstGeom>
            <a:noFill/>
          </p:spPr>
          <p:txBody>
            <a:bodyPr wrap="square">
              <a:spAutoFit/>
            </a:bodyPr>
            <a:lstStyle/>
            <a:p>
              <a:r>
                <a:rPr lang="en-US" sz="1400" dirty="0">
                  <a:latin typeface="Optima" pitchFamily="2" charset="0"/>
                </a:rPr>
                <a:t>Winning &amp; Delivering A Highly Visible, SAP-Endorsed Customer Project</a:t>
              </a:r>
            </a:p>
          </p:txBody>
        </p:sp>
      </p:grpSp>
      <p:grpSp>
        <p:nvGrpSpPr>
          <p:cNvPr id="52" name="Group 51">
            <a:extLst>
              <a:ext uri="{FF2B5EF4-FFF2-40B4-BE49-F238E27FC236}">
                <a16:creationId xmlns:a16="http://schemas.microsoft.com/office/drawing/2014/main" id="{BD0B1156-7FD6-0E07-73C7-7CE0C4072F1B}"/>
              </a:ext>
            </a:extLst>
          </p:cNvPr>
          <p:cNvGrpSpPr/>
          <p:nvPr/>
        </p:nvGrpSpPr>
        <p:grpSpPr>
          <a:xfrm>
            <a:off x="3940901" y="3364539"/>
            <a:ext cx="3875304" cy="307777"/>
            <a:chOff x="2829827" y="2048414"/>
            <a:chExt cx="3875304" cy="307777"/>
          </a:xfrm>
        </p:grpSpPr>
        <p:sp>
          <p:nvSpPr>
            <p:cNvPr id="53" name="Oval 52">
              <a:extLst>
                <a:ext uri="{FF2B5EF4-FFF2-40B4-BE49-F238E27FC236}">
                  <a16:creationId xmlns:a16="http://schemas.microsoft.com/office/drawing/2014/main" id="{5A0B88D5-44F3-41C5-45DD-2A93ED5E8855}"/>
                </a:ext>
              </a:extLst>
            </p:cNvPr>
            <p:cNvSpPr/>
            <p:nvPr/>
          </p:nvSpPr>
          <p:spPr>
            <a:xfrm>
              <a:off x="2829827" y="2112302"/>
              <a:ext cx="180000" cy="180000"/>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4" name="TextBox 53">
              <a:extLst>
                <a:ext uri="{FF2B5EF4-FFF2-40B4-BE49-F238E27FC236}">
                  <a16:creationId xmlns:a16="http://schemas.microsoft.com/office/drawing/2014/main" id="{B712284B-0BDB-0885-BB78-51CA8E22ECC6}"/>
                </a:ext>
              </a:extLst>
            </p:cNvPr>
            <p:cNvSpPr txBox="1"/>
            <p:nvPr/>
          </p:nvSpPr>
          <p:spPr>
            <a:xfrm>
              <a:off x="3018606" y="2048414"/>
              <a:ext cx="3686525" cy="307777"/>
            </a:xfrm>
            <a:prstGeom prst="rect">
              <a:avLst/>
            </a:prstGeom>
            <a:noFill/>
          </p:spPr>
          <p:txBody>
            <a:bodyPr wrap="square">
              <a:spAutoFit/>
            </a:bodyPr>
            <a:lstStyle/>
            <a:p>
              <a:r>
                <a:rPr lang="en-US" sz="1400" dirty="0">
                  <a:latin typeface="Optima" pitchFamily="2" charset="0"/>
                </a:rPr>
                <a:t>Industry-specific Webinars</a:t>
              </a:r>
            </a:p>
          </p:txBody>
        </p:sp>
      </p:grpSp>
      <p:grpSp>
        <p:nvGrpSpPr>
          <p:cNvPr id="55" name="Group 54">
            <a:extLst>
              <a:ext uri="{FF2B5EF4-FFF2-40B4-BE49-F238E27FC236}">
                <a16:creationId xmlns:a16="http://schemas.microsoft.com/office/drawing/2014/main" id="{ECA50274-DB70-9145-4DE2-2A167ECBCB3C}"/>
              </a:ext>
            </a:extLst>
          </p:cNvPr>
          <p:cNvGrpSpPr/>
          <p:nvPr/>
        </p:nvGrpSpPr>
        <p:grpSpPr>
          <a:xfrm>
            <a:off x="3940901" y="3613189"/>
            <a:ext cx="3875304" cy="307777"/>
            <a:chOff x="2829827" y="2048414"/>
            <a:chExt cx="3875304" cy="307777"/>
          </a:xfrm>
        </p:grpSpPr>
        <p:sp>
          <p:nvSpPr>
            <p:cNvPr id="56" name="Oval 55">
              <a:extLst>
                <a:ext uri="{FF2B5EF4-FFF2-40B4-BE49-F238E27FC236}">
                  <a16:creationId xmlns:a16="http://schemas.microsoft.com/office/drawing/2014/main" id="{F32454FE-0BCF-04A9-DAC8-23111D90722B}"/>
                </a:ext>
              </a:extLst>
            </p:cNvPr>
            <p:cNvSpPr/>
            <p:nvPr/>
          </p:nvSpPr>
          <p:spPr>
            <a:xfrm>
              <a:off x="2829827" y="2112302"/>
              <a:ext cx="180000" cy="180000"/>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7" name="TextBox 56">
              <a:extLst>
                <a:ext uri="{FF2B5EF4-FFF2-40B4-BE49-F238E27FC236}">
                  <a16:creationId xmlns:a16="http://schemas.microsoft.com/office/drawing/2014/main" id="{7448D8B1-FDC8-D7AD-4982-06165441B18A}"/>
                </a:ext>
              </a:extLst>
            </p:cNvPr>
            <p:cNvSpPr txBox="1"/>
            <p:nvPr/>
          </p:nvSpPr>
          <p:spPr>
            <a:xfrm>
              <a:off x="3018606" y="2048414"/>
              <a:ext cx="3686525" cy="307777"/>
            </a:xfrm>
            <a:prstGeom prst="rect">
              <a:avLst/>
            </a:prstGeom>
            <a:noFill/>
          </p:spPr>
          <p:txBody>
            <a:bodyPr wrap="square">
              <a:spAutoFit/>
            </a:bodyPr>
            <a:lstStyle/>
            <a:p>
              <a:r>
                <a:rPr lang="en-US" sz="1400" dirty="0">
                  <a:latin typeface="Optima" pitchFamily="2" charset="0"/>
                </a:rPr>
                <a:t>Internal Product Knowledge Enablement</a:t>
              </a:r>
            </a:p>
          </p:txBody>
        </p:sp>
      </p:grpSp>
      <p:grpSp>
        <p:nvGrpSpPr>
          <p:cNvPr id="58" name="Group 57">
            <a:extLst>
              <a:ext uri="{FF2B5EF4-FFF2-40B4-BE49-F238E27FC236}">
                <a16:creationId xmlns:a16="http://schemas.microsoft.com/office/drawing/2014/main" id="{AEB9B6D5-A80B-9013-00A7-055F879AAC5B}"/>
              </a:ext>
            </a:extLst>
          </p:cNvPr>
          <p:cNvGrpSpPr/>
          <p:nvPr/>
        </p:nvGrpSpPr>
        <p:grpSpPr>
          <a:xfrm>
            <a:off x="3940901" y="3873071"/>
            <a:ext cx="3875304" cy="307777"/>
            <a:chOff x="2829827" y="2048414"/>
            <a:chExt cx="3875304" cy="307777"/>
          </a:xfrm>
        </p:grpSpPr>
        <p:sp>
          <p:nvSpPr>
            <p:cNvPr id="59" name="Oval 58">
              <a:extLst>
                <a:ext uri="{FF2B5EF4-FFF2-40B4-BE49-F238E27FC236}">
                  <a16:creationId xmlns:a16="http://schemas.microsoft.com/office/drawing/2014/main" id="{805FEB7E-6CCE-D825-29FF-975EDF10B6B3}"/>
                </a:ext>
              </a:extLst>
            </p:cNvPr>
            <p:cNvSpPr/>
            <p:nvPr/>
          </p:nvSpPr>
          <p:spPr>
            <a:xfrm>
              <a:off x="2829827" y="2112302"/>
              <a:ext cx="180000" cy="180000"/>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0" name="TextBox 59">
              <a:extLst>
                <a:ext uri="{FF2B5EF4-FFF2-40B4-BE49-F238E27FC236}">
                  <a16:creationId xmlns:a16="http://schemas.microsoft.com/office/drawing/2014/main" id="{1DF10B31-F225-A3BB-CF5A-7A2E0EE4D254}"/>
                </a:ext>
              </a:extLst>
            </p:cNvPr>
            <p:cNvSpPr txBox="1"/>
            <p:nvPr/>
          </p:nvSpPr>
          <p:spPr>
            <a:xfrm>
              <a:off x="3018606" y="2048414"/>
              <a:ext cx="3686525" cy="307777"/>
            </a:xfrm>
            <a:prstGeom prst="rect">
              <a:avLst/>
            </a:prstGeom>
            <a:noFill/>
          </p:spPr>
          <p:txBody>
            <a:bodyPr wrap="square">
              <a:spAutoFit/>
            </a:bodyPr>
            <a:lstStyle/>
            <a:p>
              <a:r>
                <a:rPr lang="en-US" sz="1400" dirty="0">
                  <a:latin typeface="Optima" pitchFamily="2" charset="0"/>
                </a:rPr>
                <a:t>Customer Journey Maps</a:t>
              </a:r>
            </a:p>
          </p:txBody>
        </p:sp>
      </p:grpSp>
      <p:grpSp>
        <p:nvGrpSpPr>
          <p:cNvPr id="61" name="Group 60">
            <a:extLst>
              <a:ext uri="{FF2B5EF4-FFF2-40B4-BE49-F238E27FC236}">
                <a16:creationId xmlns:a16="http://schemas.microsoft.com/office/drawing/2014/main" id="{74F711EE-3D9A-FC94-3102-9B402F2FF6F3}"/>
              </a:ext>
            </a:extLst>
          </p:cNvPr>
          <p:cNvGrpSpPr/>
          <p:nvPr/>
        </p:nvGrpSpPr>
        <p:grpSpPr>
          <a:xfrm>
            <a:off x="3940901" y="4121721"/>
            <a:ext cx="3875304" cy="307777"/>
            <a:chOff x="2829827" y="2048414"/>
            <a:chExt cx="3875304" cy="307777"/>
          </a:xfrm>
        </p:grpSpPr>
        <p:sp>
          <p:nvSpPr>
            <p:cNvPr id="62" name="Oval 61">
              <a:extLst>
                <a:ext uri="{FF2B5EF4-FFF2-40B4-BE49-F238E27FC236}">
                  <a16:creationId xmlns:a16="http://schemas.microsoft.com/office/drawing/2014/main" id="{0D1AF92D-BBA5-D2EC-66AA-6599A6D989F9}"/>
                </a:ext>
              </a:extLst>
            </p:cNvPr>
            <p:cNvSpPr/>
            <p:nvPr/>
          </p:nvSpPr>
          <p:spPr>
            <a:xfrm>
              <a:off x="2829827" y="2112302"/>
              <a:ext cx="180000" cy="180000"/>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3" name="TextBox 62">
              <a:extLst>
                <a:ext uri="{FF2B5EF4-FFF2-40B4-BE49-F238E27FC236}">
                  <a16:creationId xmlns:a16="http://schemas.microsoft.com/office/drawing/2014/main" id="{762873B7-15F8-686A-089E-B92025182330}"/>
                </a:ext>
              </a:extLst>
            </p:cNvPr>
            <p:cNvSpPr txBox="1"/>
            <p:nvPr/>
          </p:nvSpPr>
          <p:spPr>
            <a:xfrm>
              <a:off x="3018606" y="2048414"/>
              <a:ext cx="3686525" cy="307777"/>
            </a:xfrm>
            <a:prstGeom prst="rect">
              <a:avLst/>
            </a:prstGeom>
            <a:noFill/>
          </p:spPr>
          <p:txBody>
            <a:bodyPr wrap="square">
              <a:spAutoFit/>
            </a:bodyPr>
            <a:lstStyle/>
            <a:p>
              <a:r>
                <a:rPr lang="en-US" sz="1400" dirty="0">
                  <a:latin typeface="Optima" pitchFamily="2" charset="0"/>
                </a:rPr>
                <a:t>Battle Card Creation</a:t>
              </a:r>
            </a:p>
          </p:txBody>
        </p:sp>
      </p:grpSp>
      <p:grpSp>
        <p:nvGrpSpPr>
          <p:cNvPr id="64" name="Group 63">
            <a:extLst>
              <a:ext uri="{FF2B5EF4-FFF2-40B4-BE49-F238E27FC236}">
                <a16:creationId xmlns:a16="http://schemas.microsoft.com/office/drawing/2014/main" id="{00F4FC0D-B2D8-1318-41B5-EC3634DF9008}"/>
              </a:ext>
            </a:extLst>
          </p:cNvPr>
          <p:cNvGrpSpPr/>
          <p:nvPr/>
        </p:nvGrpSpPr>
        <p:grpSpPr>
          <a:xfrm>
            <a:off x="7332206" y="5212593"/>
            <a:ext cx="3875304" cy="307777"/>
            <a:chOff x="2829827" y="2048414"/>
            <a:chExt cx="3875304" cy="307777"/>
          </a:xfrm>
        </p:grpSpPr>
        <p:sp>
          <p:nvSpPr>
            <p:cNvPr id="65" name="Oval 64">
              <a:extLst>
                <a:ext uri="{FF2B5EF4-FFF2-40B4-BE49-F238E27FC236}">
                  <a16:creationId xmlns:a16="http://schemas.microsoft.com/office/drawing/2014/main" id="{8270220C-790D-C203-D3BC-D1CC3D3F0932}"/>
                </a:ext>
              </a:extLst>
            </p:cNvPr>
            <p:cNvSpPr/>
            <p:nvPr/>
          </p:nvSpPr>
          <p:spPr>
            <a:xfrm>
              <a:off x="2829827" y="2112302"/>
              <a:ext cx="180000" cy="180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6" name="TextBox 65">
              <a:extLst>
                <a:ext uri="{FF2B5EF4-FFF2-40B4-BE49-F238E27FC236}">
                  <a16:creationId xmlns:a16="http://schemas.microsoft.com/office/drawing/2014/main" id="{1A7AE486-F712-D4AC-554E-79CBD22E3B88}"/>
                </a:ext>
              </a:extLst>
            </p:cNvPr>
            <p:cNvSpPr txBox="1"/>
            <p:nvPr/>
          </p:nvSpPr>
          <p:spPr>
            <a:xfrm>
              <a:off x="3018606" y="2048414"/>
              <a:ext cx="3686525" cy="307777"/>
            </a:xfrm>
            <a:prstGeom prst="rect">
              <a:avLst/>
            </a:prstGeom>
            <a:noFill/>
          </p:spPr>
          <p:txBody>
            <a:bodyPr wrap="square">
              <a:spAutoFit/>
            </a:bodyPr>
            <a:lstStyle/>
            <a:p>
              <a:r>
                <a:rPr lang="en-US" sz="1400" dirty="0">
                  <a:latin typeface="Optima" pitchFamily="2" charset="0"/>
                </a:rPr>
                <a:t>Competition Intelligence Team</a:t>
              </a:r>
            </a:p>
          </p:txBody>
        </p:sp>
      </p:grpSp>
      <p:grpSp>
        <p:nvGrpSpPr>
          <p:cNvPr id="67" name="Group 66">
            <a:extLst>
              <a:ext uri="{FF2B5EF4-FFF2-40B4-BE49-F238E27FC236}">
                <a16:creationId xmlns:a16="http://schemas.microsoft.com/office/drawing/2014/main" id="{05C3079D-DC8C-FAC7-4C32-DA552461CD5E}"/>
              </a:ext>
            </a:extLst>
          </p:cNvPr>
          <p:cNvGrpSpPr/>
          <p:nvPr/>
        </p:nvGrpSpPr>
        <p:grpSpPr>
          <a:xfrm>
            <a:off x="7330604" y="5461243"/>
            <a:ext cx="3875304" cy="307777"/>
            <a:chOff x="2829827" y="2048414"/>
            <a:chExt cx="3875304" cy="307777"/>
          </a:xfrm>
        </p:grpSpPr>
        <p:sp>
          <p:nvSpPr>
            <p:cNvPr id="68" name="Oval 67">
              <a:extLst>
                <a:ext uri="{FF2B5EF4-FFF2-40B4-BE49-F238E27FC236}">
                  <a16:creationId xmlns:a16="http://schemas.microsoft.com/office/drawing/2014/main" id="{044AEB06-D2A9-079B-105B-05C873360196}"/>
                </a:ext>
              </a:extLst>
            </p:cNvPr>
            <p:cNvSpPr/>
            <p:nvPr/>
          </p:nvSpPr>
          <p:spPr>
            <a:xfrm>
              <a:off x="2829827" y="2112302"/>
              <a:ext cx="180000" cy="180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9" name="TextBox 68">
              <a:extLst>
                <a:ext uri="{FF2B5EF4-FFF2-40B4-BE49-F238E27FC236}">
                  <a16:creationId xmlns:a16="http://schemas.microsoft.com/office/drawing/2014/main" id="{EF7D9571-DA6E-52E1-C9C2-4D044AA8069F}"/>
                </a:ext>
              </a:extLst>
            </p:cNvPr>
            <p:cNvSpPr txBox="1"/>
            <p:nvPr/>
          </p:nvSpPr>
          <p:spPr>
            <a:xfrm>
              <a:off x="3018606" y="2048414"/>
              <a:ext cx="3686525" cy="307777"/>
            </a:xfrm>
            <a:prstGeom prst="rect">
              <a:avLst/>
            </a:prstGeom>
            <a:noFill/>
          </p:spPr>
          <p:txBody>
            <a:bodyPr wrap="square">
              <a:spAutoFit/>
            </a:bodyPr>
            <a:lstStyle/>
            <a:p>
              <a:r>
                <a:rPr lang="en-US" sz="1400" dirty="0">
                  <a:latin typeface="Optima" pitchFamily="2" charset="0"/>
                </a:rPr>
                <a:t>Pricing Strategy Team</a:t>
              </a:r>
            </a:p>
          </p:txBody>
        </p:sp>
      </p:grpSp>
    </p:spTree>
    <p:extLst>
      <p:ext uri="{BB962C8B-B14F-4D97-AF65-F5344CB8AC3E}">
        <p14:creationId xmlns:p14="http://schemas.microsoft.com/office/powerpoint/2010/main" val="3704851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E12FD-EA58-2026-24A9-EEAC283FE730}"/>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FCB1141C-26B7-7E92-2B21-95B96611ADD1}"/>
              </a:ext>
            </a:extLst>
          </p:cNvPr>
          <p:cNvSpPr txBox="1"/>
          <p:nvPr/>
        </p:nvSpPr>
        <p:spPr>
          <a:xfrm>
            <a:off x="236305" y="184935"/>
            <a:ext cx="11576753" cy="5232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defPPr>
              <a:defRPr lang="en-US"/>
            </a:defPPr>
            <a:lvl1pPr>
              <a:defRPr sz="2500">
                <a:latin typeface="Optima" panose="02000503060000020004"/>
                <a:cs typeface="Arial" panose="020B0604020202020204" pitchFamily="34" charset="0"/>
              </a:defRPr>
            </a:lvl1pPr>
          </a:lstStyle>
          <a:p>
            <a:pPr lvl="0">
              <a:defRPr/>
            </a:pPr>
            <a:r>
              <a:rPr lang="en-US" sz="2800" dirty="0">
                <a:solidFill>
                  <a:prstClr val="black"/>
                </a:solidFill>
              </a:rPr>
              <a:t>High Impact – Low/Medium Effort</a:t>
            </a:r>
            <a:endParaRPr lang="en-US" sz="2400" noProof="0" dirty="0">
              <a:solidFill>
                <a:prstClr val="black"/>
              </a:solidFill>
            </a:endParaRPr>
          </a:p>
        </p:txBody>
      </p:sp>
      <p:sp>
        <p:nvSpPr>
          <p:cNvPr id="6" name="TextBox 5">
            <a:extLst>
              <a:ext uri="{FF2B5EF4-FFF2-40B4-BE49-F238E27FC236}">
                <a16:creationId xmlns:a16="http://schemas.microsoft.com/office/drawing/2014/main" id="{C8BF816E-D634-CBA3-ADC2-D91E907E248D}"/>
              </a:ext>
            </a:extLst>
          </p:cNvPr>
          <p:cNvSpPr txBox="1"/>
          <p:nvPr/>
        </p:nvSpPr>
        <p:spPr>
          <a:xfrm>
            <a:off x="308008" y="956130"/>
            <a:ext cx="11271183" cy="5355312"/>
          </a:xfrm>
          <a:prstGeom prst="rect">
            <a:avLst/>
          </a:prstGeom>
          <a:noFill/>
        </p:spPr>
        <p:txBody>
          <a:bodyPr wrap="square">
            <a:spAutoFit/>
          </a:bodyPr>
          <a:lstStyle/>
          <a:p>
            <a:r>
              <a:rPr lang="en-AU" b="1" dirty="0">
                <a:latin typeface="Optima" pitchFamily="2" charset="0"/>
              </a:rPr>
              <a:t>1. Creation of RISE-aligned Marketing Bundle</a:t>
            </a:r>
          </a:p>
          <a:p>
            <a:endParaRPr lang="en-AU" dirty="0">
              <a:latin typeface="Optima" pitchFamily="2" charset="0"/>
            </a:endParaRPr>
          </a:p>
          <a:p>
            <a:r>
              <a:rPr lang="en-AU" i="1" dirty="0">
                <a:latin typeface="Optima" pitchFamily="2" charset="0"/>
              </a:rPr>
              <a:t>Outcomes: </a:t>
            </a:r>
            <a:r>
              <a:rPr lang="en-AU" dirty="0">
                <a:latin typeface="Optima" pitchFamily="2" charset="0"/>
              </a:rPr>
              <a:t>Improvement in SAP AEs' understanding of </a:t>
            </a:r>
            <a:r>
              <a:rPr lang="en-AU" dirty="0" err="1">
                <a:latin typeface="Optima" pitchFamily="2" charset="0"/>
              </a:rPr>
              <a:t>PiLog</a:t>
            </a:r>
            <a:r>
              <a:rPr lang="en-AU" dirty="0">
                <a:latin typeface="Optima" pitchFamily="2" charset="0"/>
              </a:rPr>
              <a:t> products; Can help position </a:t>
            </a:r>
            <a:r>
              <a:rPr lang="en-AU" dirty="0" err="1">
                <a:latin typeface="Optima" pitchFamily="2" charset="0"/>
              </a:rPr>
              <a:t>PiLog</a:t>
            </a:r>
            <a:r>
              <a:rPr lang="en-AU" dirty="0">
                <a:latin typeface="Optima" pitchFamily="2" charset="0"/>
              </a:rPr>
              <a:t> as RISE-native, addressing the concerns such as misalignment with SAP AEs, POV overload.</a:t>
            </a:r>
          </a:p>
          <a:p>
            <a:endParaRPr lang="en-AU" dirty="0">
              <a:latin typeface="Optima" pitchFamily="2" charset="0"/>
            </a:endParaRPr>
          </a:p>
          <a:p>
            <a:r>
              <a:rPr lang="en-AU" b="1" dirty="0">
                <a:latin typeface="Optima" pitchFamily="2" charset="0"/>
              </a:rPr>
              <a:t>2. </a:t>
            </a:r>
            <a:r>
              <a:rPr lang="en-AU" b="1" dirty="0" err="1">
                <a:latin typeface="Optima" pitchFamily="2" charset="0"/>
              </a:rPr>
              <a:t>PiLog</a:t>
            </a:r>
            <a:r>
              <a:rPr lang="en-AU" b="1" dirty="0">
                <a:latin typeface="Optima" pitchFamily="2" charset="0"/>
              </a:rPr>
              <a:t> Marketing Pitch (PPTs + Short Videos)</a:t>
            </a:r>
          </a:p>
          <a:p>
            <a:endParaRPr lang="en-AU" dirty="0">
              <a:latin typeface="Optima" pitchFamily="2" charset="0"/>
            </a:endParaRPr>
          </a:p>
          <a:p>
            <a:r>
              <a:rPr lang="en-AU" i="1" dirty="0">
                <a:latin typeface="Optima" pitchFamily="2" charset="0"/>
              </a:rPr>
              <a:t>Outcomes:</a:t>
            </a:r>
            <a:r>
              <a:rPr lang="en-AU" dirty="0">
                <a:latin typeface="Optima" pitchFamily="2" charset="0"/>
              </a:rPr>
              <a:t> Helps in improving lead-to-opportunity conversion; Can help solve early-stage confusion, addressing the concerns such as messaging gaps, poor conversion, brand visibility.</a:t>
            </a:r>
          </a:p>
          <a:p>
            <a:endParaRPr lang="en-AU" dirty="0">
              <a:latin typeface="Optima" pitchFamily="2" charset="0"/>
            </a:endParaRPr>
          </a:p>
          <a:p>
            <a:r>
              <a:rPr lang="en-AU" b="1" dirty="0">
                <a:latin typeface="Optima" pitchFamily="2" charset="0"/>
              </a:rPr>
              <a:t>3. Customer Success Stories</a:t>
            </a:r>
          </a:p>
          <a:p>
            <a:endParaRPr lang="en-AU" dirty="0">
              <a:latin typeface="Optima" pitchFamily="2" charset="0"/>
            </a:endParaRPr>
          </a:p>
          <a:p>
            <a:r>
              <a:rPr lang="en-AU" i="1" dirty="0">
                <a:latin typeface="Optima" pitchFamily="2" charset="0"/>
              </a:rPr>
              <a:t>Outcomes:</a:t>
            </a:r>
            <a:r>
              <a:rPr lang="en-AU" dirty="0">
                <a:latin typeface="Optima" pitchFamily="2" charset="0"/>
              </a:rPr>
              <a:t> Builds credibility with both the Clients and SAP Executives, addressing the concerns such as low brand recognition, beating the competition, winning SAP AEs' trust.</a:t>
            </a:r>
          </a:p>
          <a:p>
            <a:endParaRPr lang="en-AU" dirty="0">
              <a:latin typeface="Optima" pitchFamily="2" charset="0"/>
            </a:endParaRPr>
          </a:p>
          <a:p>
            <a:r>
              <a:rPr lang="en-AU" b="1" dirty="0">
                <a:latin typeface="Optima" pitchFamily="2" charset="0"/>
              </a:rPr>
              <a:t>4. Engaging with SAP “early”</a:t>
            </a:r>
          </a:p>
          <a:p>
            <a:endParaRPr lang="en-AU" dirty="0">
              <a:latin typeface="Optima" pitchFamily="2" charset="0"/>
            </a:endParaRPr>
          </a:p>
          <a:p>
            <a:r>
              <a:rPr lang="en-AU" i="1" dirty="0">
                <a:latin typeface="Optima" pitchFamily="2" charset="0"/>
              </a:rPr>
              <a:t>Outcomes:</a:t>
            </a:r>
            <a:r>
              <a:rPr lang="en-AU" dirty="0">
                <a:latin typeface="Optima" pitchFamily="2" charset="0"/>
              </a:rPr>
              <a:t> Full visibility of customers’ requirements early-on and being able to make a pitch to customer at the start of their purchase process, addressing the concern of “being late” to the discussions.</a:t>
            </a:r>
          </a:p>
        </p:txBody>
      </p:sp>
    </p:spTree>
    <p:extLst>
      <p:ext uri="{BB962C8B-B14F-4D97-AF65-F5344CB8AC3E}">
        <p14:creationId xmlns:p14="http://schemas.microsoft.com/office/powerpoint/2010/main" val="3741568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hart with blue circles and orange dots&#10;&#10;AI-generated content may be incorrect.">
            <a:extLst>
              <a:ext uri="{FF2B5EF4-FFF2-40B4-BE49-F238E27FC236}">
                <a16:creationId xmlns:a16="http://schemas.microsoft.com/office/drawing/2014/main" id="{3D2457FB-C12B-1875-9608-DC4F3E10C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590" y="0"/>
            <a:ext cx="7772400" cy="6751657"/>
          </a:xfrm>
          <a:prstGeom prst="rect">
            <a:avLst/>
          </a:prstGeom>
        </p:spPr>
      </p:pic>
    </p:spTree>
    <p:extLst>
      <p:ext uri="{BB962C8B-B14F-4D97-AF65-F5344CB8AC3E}">
        <p14:creationId xmlns:p14="http://schemas.microsoft.com/office/powerpoint/2010/main" val="248647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EA7FD-2ED1-40A4-74F0-27F14ACB2829}"/>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FA0ABA00-82AF-C15B-E1DD-123C2221640F}"/>
              </a:ext>
            </a:extLst>
          </p:cNvPr>
          <p:cNvSpPr txBox="1"/>
          <p:nvPr/>
        </p:nvSpPr>
        <p:spPr>
          <a:xfrm>
            <a:off x="236305" y="184935"/>
            <a:ext cx="11576753" cy="5232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defPPr>
              <a:defRPr lang="en-US"/>
            </a:defPPr>
            <a:lvl1pPr>
              <a:defRPr sz="2500">
                <a:latin typeface="Optima" panose="02000503060000020004"/>
                <a:cs typeface="Arial" panose="020B0604020202020204" pitchFamily="34" charset="0"/>
              </a:defRPr>
            </a:lvl1pPr>
          </a:lstStyle>
          <a:p>
            <a:pPr lvl="0">
              <a:defRPr/>
            </a:pPr>
            <a:r>
              <a:rPr lang="en-US" sz="2800" dirty="0">
                <a:solidFill>
                  <a:prstClr val="black"/>
                </a:solidFill>
              </a:rPr>
              <a:t>High Impact – High Effort</a:t>
            </a:r>
            <a:endParaRPr lang="en-US" sz="2400" noProof="0" dirty="0">
              <a:solidFill>
                <a:prstClr val="black"/>
              </a:solidFill>
            </a:endParaRPr>
          </a:p>
        </p:txBody>
      </p:sp>
      <p:sp>
        <p:nvSpPr>
          <p:cNvPr id="6" name="TextBox 5">
            <a:extLst>
              <a:ext uri="{FF2B5EF4-FFF2-40B4-BE49-F238E27FC236}">
                <a16:creationId xmlns:a16="http://schemas.microsoft.com/office/drawing/2014/main" id="{EE73E322-E317-6F26-69CA-B0417BFF083A}"/>
              </a:ext>
            </a:extLst>
          </p:cNvPr>
          <p:cNvSpPr txBox="1"/>
          <p:nvPr/>
        </p:nvSpPr>
        <p:spPr>
          <a:xfrm>
            <a:off x="308008" y="956130"/>
            <a:ext cx="11271183" cy="4524315"/>
          </a:xfrm>
          <a:prstGeom prst="rect">
            <a:avLst/>
          </a:prstGeom>
          <a:noFill/>
        </p:spPr>
        <p:txBody>
          <a:bodyPr wrap="square">
            <a:spAutoFit/>
          </a:bodyPr>
          <a:lstStyle/>
          <a:p>
            <a:r>
              <a:rPr lang="en-US" b="1" dirty="0">
                <a:latin typeface="Optima" pitchFamily="2" charset="0"/>
              </a:rPr>
              <a:t>1. Partner-led GTM</a:t>
            </a:r>
          </a:p>
          <a:p>
            <a:endParaRPr lang="en-US" dirty="0">
              <a:latin typeface="Optima" pitchFamily="2" charset="0"/>
            </a:endParaRPr>
          </a:p>
          <a:p>
            <a:r>
              <a:rPr lang="en-US" i="1" dirty="0">
                <a:latin typeface="Optima" pitchFamily="2" charset="0"/>
              </a:rPr>
              <a:t>Outcomes:</a:t>
            </a:r>
            <a:r>
              <a:rPr lang="en-US" dirty="0">
                <a:latin typeface="Optima" pitchFamily="2" charset="0"/>
              </a:rPr>
              <a:t> Helps </a:t>
            </a:r>
            <a:r>
              <a:rPr lang="en-US" dirty="0" err="1">
                <a:latin typeface="Optima" pitchFamily="2" charset="0"/>
              </a:rPr>
              <a:t>PiLog</a:t>
            </a:r>
            <a:r>
              <a:rPr lang="en-US" dirty="0">
                <a:latin typeface="Optima" pitchFamily="2" charset="0"/>
              </a:rPr>
              <a:t> in accessing new markets &amp; customers through Partner-led initiatives, which would mean that </a:t>
            </a:r>
            <a:r>
              <a:rPr lang="en-US" dirty="0" err="1">
                <a:latin typeface="Optima" pitchFamily="2" charset="0"/>
              </a:rPr>
              <a:t>PiLog</a:t>
            </a:r>
            <a:r>
              <a:rPr lang="en-US" dirty="0">
                <a:latin typeface="Optima" pitchFamily="2" charset="0"/>
              </a:rPr>
              <a:t> gets access to their existing customer bases, as well as precipitates new market entry. The effort is High in terms of time, coordination, and governance, as well as the margins.</a:t>
            </a:r>
          </a:p>
          <a:p>
            <a:endParaRPr lang="en-US" dirty="0">
              <a:latin typeface="Optima" pitchFamily="2" charset="0"/>
            </a:endParaRPr>
          </a:p>
          <a:p>
            <a:r>
              <a:rPr lang="en-US" b="1" dirty="0">
                <a:latin typeface="Optima" pitchFamily="2" charset="0"/>
              </a:rPr>
              <a:t>2. </a:t>
            </a:r>
            <a:r>
              <a:rPr lang="en-US" b="1" dirty="0" err="1">
                <a:latin typeface="Optima" pitchFamily="2" charset="0"/>
              </a:rPr>
              <a:t>Productised</a:t>
            </a:r>
            <a:r>
              <a:rPr lang="en-US" b="1" dirty="0">
                <a:latin typeface="Optima" pitchFamily="2" charset="0"/>
              </a:rPr>
              <a:t> Demo Ecosystem</a:t>
            </a:r>
          </a:p>
          <a:p>
            <a:endParaRPr lang="en-US" dirty="0">
              <a:latin typeface="Optima" pitchFamily="2" charset="0"/>
            </a:endParaRPr>
          </a:p>
          <a:p>
            <a:r>
              <a:rPr lang="en-US" i="1" dirty="0">
                <a:latin typeface="Optima" pitchFamily="2" charset="0"/>
              </a:rPr>
              <a:t>Outcomes:</a:t>
            </a:r>
            <a:r>
              <a:rPr lang="en-US" dirty="0">
                <a:latin typeface="Optima" pitchFamily="2" charset="0"/>
              </a:rPr>
              <a:t> We have already started doing it in the form of Demo Showroom. When we have good enough number of demo cases, it can help in reducing the pre-sales workload, while improving buyers' comprehension. </a:t>
            </a:r>
          </a:p>
          <a:p>
            <a:endParaRPr lang="en-US" dirty="0">
              <a:latin typeface="Optima" pitchFamily="2" charset="0"/>
            </a:endParaRPr>
          </a:p>
          <a:p>
            <a:r>
              <a:rPr lang="en-US" b="1" dirty="0">
                <a:latin typeface="Optima" pitchFamily="2" charset="0"/>
              </a:rPr>
              <a:t>3. Winning &amp; delivering at least one highly visible, SAP-endorsed customer project</a:t>
            </a:r>
          </a:p>
          <a:p>
            <a:endParaRPr lang="en-US" dirty="0">
              <a:latin typeface="Optima" pitchFamily="2" charset="0"/>
            </a:endParaRPr>
          </a:p>
          <a:p>
            <a:r>
              <a:rPr lang="en-US" i="1" dirty="0">
                <a:latin typeface="Optima" pitchFamily="2" charset="0"/>
              </a:rPr>
              <a:t>Outcomes:</a:t>
            </a:r>
            <a:r>
              <a:rPr lang="en-US" dirty="0">
                <a:latin typeface="Optima" pitchFamily="2" charset="0"/>
              </a:rPr>
              <a:t> Winning and delivering One highly visible, SAP-endorsed customer project (flagship project) inside the SAP ecosystem could establish </a:t>
            </a:r>
            <a:r>
              <a:rPr lang="en-US" dirty="0" err="1">
                <a:latin typeface="Optima" pitchFamily="2" charset="0"/>
              </a:rPr>
              <a:t>PiLog</a:t>
            </a:r>
            <a:r>
              <a:rPr lang="en-US" dirty="0">
                <a:latin typeface="Optima" pitchFamily="2" charset="0"/>
              </a:rPr>
              <a:t> as a key partner. </a:t>
            </a:r>
            <a:r>
              <a:rPr lang="en-US" dirty="0" err="1">
                <a:latin typeface="Optima" pitchFamily="2" charset="0"/>
              </a:rPr>
              <a:t>PiLog</a:t>
            </a:r>
            <a:r>
              <a:rPr lang="en-US" dirty="0">
                <a:latin typeface="Optima" pitchFamily="2" charset="0"/>
              </a:rPr>
              <a:t> and SAP AEs can actively reference this deal in similar pursuits. Such a flagship project could elevate </a:t>
            </a:r>
            <a:r>
              <a:rPr lang="en-US" dirty="0" err="1">
                <a:latin typeface="Optima" pitchFamily="2" charset="0"/>
              </a:rPr>
              <a:t>PiLog’s</a:t>
            </a:r>
            <a:r>
              <a:rPr lang="en-US" dirty="0">
                <a:latin typeface="Optima" pitchFamily="2" charset="0"/>
              </a:rPr>
              <a:t> status inside SAP globally.</a:t>
            </a:r>
          </a:p>
        </p:txBody>
      </p:sp>
    </p:spTree>
    <p:extLst>
      <p:ext uri="{BB962C8B-B14F-4D97-AF65-F5344CB8AC3E}">
        <p14:creationId xmlns:p14="http://schemas.microsoft.com/office/powerpoint/2010/main" val="571675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C2CB1-9519-1A3A-B89C-296BAA7BF0EF}"/>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E8232D81-809F-EFD7-9948-754AE0384618}"/>
              </a:ext>
            </a:extLst>
          </p:cNvPr>
          <p:cNvSpPr txBox="1"/>
          <p:nvPr/>
        </p:nvSpPr>
        <p:spPr>
          <a:xfrm>
            <a:off x="236305" y="184935"/>
            <a:ext cx="11576753" cy="5232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defPPr>
              <a:defRPr lang="en-US"/>
            </a:defPPr>
            <a:lvl1pPr>
              <a:defRPr sz="2500">
                <a:latin typeface="Optima" panose="02000503060000020004"/>
                <a:cs typeface="Arial" panose="020B0604020202020204" pitchFamily="34" charset="0"/>
              </a:defRPr>
            </a:lvl1pPr>
          </a:lstStyle>
          <a:p>
            <a:pPr lvl="0">
              <a:defRPr/>
            </a:pPr>
            <a:r>
              <a:rPr lang="en-US" sz="2800" dirty="0">
                <a:solidFill>
                  <a:prstClr val="black"/>
                </a:solidFill>
              </a:rPr>
              <a:t>Moderate Impact – Moderate Effort</a:t>
            </a:r>
            <a:endParaRPr lang="en-US" sz="2400" noProof="0" dirty="0">
              <a:solidFill>
                <a:prstClr val="black"/>
              </a:solidFill>
            </a:endParaRPr>
          </a:p>
        </p:txBody>
      </p:sp>
      <p:sp>
        <p:nvSpPr>
          <p:cNvPr id="6" name="TextBox 5">
            <a:extLst>
              <a:ext uri="{FF2B5EF4-FFF2-40B4-BE49-F238E27FC236}">
                <a16:creationId xmlns:a16="http://schemas.microsoft.com/office/drawing/2014/main" id="{46DAB7B0-EA29-F4A2-F1F6-ECC4CEC209B4}"/>
              </a:ext>
            </a:extLst>
          </p:cNvPr>
          <p:cNvSpPr txBox="1"/>
          <p:nvPr/>
        </p:nvSpPr>
        <p:spPr>
          <a:xfrm>
            <a:off x="308008" y="956130"/>
            <a:ext cx="11271183" cy="5632311"/>
          </a:xfrm>
          <a:prstGeom prst="rect">
            <a:avLst/>
          </a:prstGeom>
          <a:noFill/>
        </p:spPr>
        <p:txBody>
          <a:bodyPr wrap="square">
            <a:spAutoFit/>
          </a:bodyPr>
          <a:lstStyle/>
          <a:p>
            <a:r>
              <a:rPr lang="en-US" b="1" dirty="0">
                <a:latin typeface="Optima" pitchFamily="2" charset="0"/>
              </a:rPr>
              <a:t>1. Industry or Solution-specific Webinars</a:t>
            </a:r>
          </a:p>
          <a:p>
            <a:endParaRPr lang="en-US" dirty="0">
              <a:latin typeface="Optima" pitchFamily="2" charset="0"/>
            </a:endParaRPr>
          </a:p>
          <a:p>
            <a:r>
              <a:rPr lang="en-US" i="1" dirty="0">
                <a:latin typeface="Optima" pitchFamily="2" charset="0"/>
              </a:rPr>
              <a:t>Outcomes:</a:t>
            </a:r>
            <a:r>
              <a:rPr lang="en-US" dirty="0">
                <a:latin typeface="Optima" pitchFamily="2" charset="0"/>
              </a:rPr>
              <a:t> Industry- or solutions-specific webinars can create Brand visibility and educate the potential customers. They enable mid-funnel nurturing, where prospects know about their problems and our brand / product offering. Webinars + Demo Showroom combine can achieve more at pace.</a:t>
            </a:r>
          </a:p>
          <a:p>
            <a:endParaRPr lang="en-US" dirty="0">
              <a:latin typeface="Optima" pitchFamily="2" charset="0"/>
            </a:endParaRPr>
          </a:p>
          <a:p>
            <a:r>
              <a:rPr lang="en-US" b="1" dirty="0">
                <a:latin typeface="Optima" pitchFamily="2" charset="0"/>
              </a:rPr>
              <a:t>2. Customer Journey Map</a:t>
            </a:r>
          </a:p>
          <a:p>
            <a:endParaRPr lang="en-US" dirty="0">
              <a:latin typeface="Optima" pitchFamily="2" charset="0"/>
            </a:endParaRPr>
          </a:p>
          <a:p>
            <a:r>
              <a:rPr lang="en-US" i="1" dirty="0">
                <a:latin typeface="Optima" pitchFamily="2" charset="0"/>
              </a:rPr>
              <a:t>Outcomes:</a:t>
            </a:r>
            <a:r>
              <a:rPr lang="en-US" dirty="0">
                <a:latin typeface="Optima" pitchFamily="2" charset="0"/>
              </a:rPr>
              <a:t> A Customer Journey Map is a ‘stage-by-stage representation of how a buyer actually experiences </a:t>
            </a:r>
            <a:r>
              <a:rPr lang="en-US" dirty="0" err="1">
                <a:latin typeface="Optima" pitchFamily="2" charset="0"/>
              </a:rPr>
              <a:t>PiLog</a:t>
            </a:r>
            <a:r>
              <a:rPr lang="en-US" dirty="0">
                <a:latin typeface="Optima" pitchFamily="2" charset="0"/>
              </a:rPr>
              <a:t> - from first exposure to post-go-live’ – from the ‘buyer’s point of view’. It is a diagnostic tool that shows where deals (</a:t>
            </a:r>
            <a:r>
              <a:rPr lang="en-US" dirty="0" err="1">
                <a:latin typeface="Optima" pitchFamily="2" charset="0"/>
              </a:rPr>
              <a:t>i</a:t>
            </a:r>
            <a:r>
              <a:rPr lang="en-US" dirty="0">
                <a:latin typeface="Optima" pitchFamily="2" charset="0"/>
              </a:rPr>
              <a:t>) slow down, (ii) where buyers get confused, and (iii) where SAP AEs lose confidence. If done correctly, they lead to several beneficial stuff, such as, developing battle cards.</a:t>
            </a:r>
          </a:p>
          <a:p>
            <a:endParaRPr lang="en-US" b="1" dirty="0">
              <a:latin typeface="Optima" pitchFamily="2" charset="0"/>
            </a:endParaRPr>
          </a:p>
          <a:p>
            <a:r>
              <a:rPr lang="en-US" b="1" dirty="0">
                <a:latin typeface="Optima" pitchFamily="2" charset="0"/>
              </a:rPr>
              <a:t>3. Battle Cards</a:t>
            </a:r>
          </a:p>
          <a:p>
            <a:endParaRPr lang="en-US" dirty="0">
              <a:latin typeface="Optima" pitchFamily="2" charset="0"/>
            </a:endParaRPr>
          </a:p>
          <a:p>
            <a:r>
              <a:rPr lang="en-US" i="1" dirty="0">
                <a:latin typeface="Optima" pitchFamily="2" charset="0"/>
              </a:rPr>
              <a:t>Outcomes: </a:t>
            </a:r>
            <a:r>
              <a:rPr lang="en-US" dirty="0">
                <a:latin typeface="Optima" pitchFamily="2" charset="0"/>
              </a:rPr>
              <a:t>A battle card is a structured sales enablement tool that equips sales teams to win competitive deals, esp. when prospects are comparing you directly against specific competitors. It helps </a:t>
            </a:r>
            <a:r>
              <a:rPr lang="en-US" dirty="0" err="1">
                <a:latin typeface="Optima" pitchFamily="2" charset="0"/>
              </a:rPr>
              <a:t>PiLog’s</a:t>
            </a:r>
            <a:r>
              <a:rPr lang="en-US" dirty="0">
                <a:latin typeface="Optima" pitchFamily="2" charset="0"/>
              </a:rPr>
              <a:t> sales pitches, and sales effectiveness.</a:t>
            </a:r>
          </a:p>
          <a:p>
            <a:endParaRPr lang="en-US" dirty="0">
              <a:latin typeface="Optima" pitchFamily="2" charset="0"/>
            </a:endParaRPr>
          </a:p>
          <a:p>
            <a:r>
              <a:rPr lang="en-US" b="1" dirty="0">
                <a:latin typeface="Optima" pitchFamily="2" charset="0"/>
              </a:rPr>
              <a:t>4. Internal Product Knowledge Enablement</a:t>
            </a:r>
            <a:endParaRPr lang="en-US" dirty="0">
              <a:latin typeface="Optima" pitchFamily="2" charset="0"/>
            </a:endParaRPr>
          </a:p>
        </p:txBody>
      </p:sp>
    </p:spTree>
    <p:extLst>
      <p:ext uri="{BB962C8B-B14F-4D97-AF65-F5344CB8AC3E}">
        <p14:creationId xmlns:p14="http://schemas.microsoft.com/office/powerpoint/2010/main" val="2929978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D2029-CDE4-6E45-EF37-129E2C513FE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23FAB9B8-D1F7-A444-4FAA-BF7F2549B46E}"/>
              </a:ext>
            </a:extLst>
          </p:cNvPr>
          <p:cNvSpPr txBox="1"/>
          <p:nvPr/>
        </p:nvSpPr>
        <p:spPr>
          <a:xfrm>
            <a:off x="236305" y="184935"/>
            <a:ext cx="11576753" cy="5232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defPPr>
              <a:defRPr lang="en-US"/>
            </a:defPPr>
            <a:lvl1pPr>
              <a:defRPr sz="2500">
                <a:latin typeface="Optima" panose="02000503060000020004"/>
                <a:cs typeface="Arial" panose="020B0604020202020204" pitchFamily="34" charset="0"/>
              </a:defRPr>
            </a:lvl1pPr>
          </a:lstStyle>
          <a:p>
            <a:pPr lvl="0">
              <a:defRPr/>
            </a:pPr>
            <a:r>
              <a:rPr lang="en-US" sz="2800" dirty="0">
                <a:solidFill>
                  <a:prstClr val="black"/>
                </a:solidFill>
              </a:rPr>
              <a:t>Low Impact – High Effort</a:t>
            </a:r>
            <a:endParaRPr lang="en-US" sz="2400" noProof="0" dirty="0">
              <a:solidFill>
                <a:prstClr val="black"/>
              </a:solidFill>
            </a:endParaRPr>
          </a:p>
        </p:txBody>
      </p:sp>
      <p:sp>
        <p:nvSpPr>
          <p:cNvPr id="6" name="TextBox 5">
            <a:extLst>
              <a:ext uri="{FF2B5EF4-FFF2-40B4-BE49-F238E27FC236}">
                <a16:creationId xmlns:a16="http://schemas.microsoft.com/office/drawing/2014/main" id="{2603A256-F448-8643-4736-8F6EB616ABA8}"/>
              </a:ext>
            </a:extLst>
          </p:cNvPr>
          <p:cNvSpPr txBox="1"/>
          <p:nvPr/>
        </p:nvSpPr>
        <p:spPr>
          <a:xfrm>
            <a:off x="308008" y="956130"/>
            <a:ext cx="11271183" cy="4247317"/>
          </a:xfrm>
          <a:prstGeom prst="rect">
            <a:avLst/>
          </a:prstGeom>
          <a:noFill/>
        </p:spPr>
        <p:txBody>
          <a:bodyPr wrap="square">
            <a:spAutoFit/>
          </a:bodyPr>
          <a:lstStyle/>
          <a:p>
            <a:r>
              <a:rPr lang="en-US" b="1" dirty="0">
                <a:latin typeface="Optima" pitchFamily="2" charset="0"/>
              </a:rPr>
              <a:t>1. Competitive Intelligence Team</a:t>
            </a:r>
          </a:p>
          <a:p>
            <a:endParaRPr lang="en-US" dirty="0">
              <a:latin typeface="Optima" pitchFamily="2" charset="0"/>
            </a:endParaRPr>
          </a:p>
          <a:p>
            <a:r>
              <a:rPr lang="en-US" dirty="0">
                <a:latin typeface="Optima" pitchFamily="2" charset="0"/>
              </a:rPr>
              <a:t>Having a Competitive Intelligence team is often useful - BUT - is not urgent at the moment. There is high ongoing cost (for unconfirmed benefits). </a:t>
            </a:r>
          </a:p>
          <a:p>
            <a:endParaRPr lang="en-US" dirty="0">
              <a:latin typeface="Optima" pitchFamily="2" charset="0"/>
            </a:endParaRPr>
          </a:p>
          <a:p>
            <a:r>
              <a:rPr lang="en-US" dirty="0">
                <a:latin typeface="Optima" pitchFamily="2" charset="0"/>
              </a:rPr>
              <a:t>It is better to instead focus on high-impact wins.</a:t>
            </a:r>
          </a:p>
          <a:p>
            <a:endParaRPr lang="en-US" dirty="0">
              <a:latin typeface="Optima" pitchFamily="2" charset="0"/>
            </a:endParaRPr>
          </a:p>
          <a:p>
            <a:endParaRPr lang="en-US" dirty="0">
              <a:latin typeface="Optima" pitchFamily="2" charset="0"/>
            </a:endParaRPr>
          </a:p>
          <a:p>
            <a:r>
              <a:rPr lang="en-US" b="1" dirty="0">
                <a:latin typeface="Optima" pitchFamily="2" charset="0"/>
              </a:rPr>
              <a:t>2. Pricing Strategy Team</a:t>
            </a:r>
          </a:p>
          <a:p>
            <a:endParaRPr lang="en-US" dirty="0">
              <a:latin typeface="Optima" pitchFamily="2" charset="0"/>
            </a:endParaRPr>
          </a:p>
          <a:p>
            <a:r>
              <a:rPr lang="en-US" dirty="0">
                <a:latin typeface="Optima" pitchFamily="2" charset="0"/>
              </a:rPr>
              <a:t>Same as above, developing a dedicated pricing team is costly in terms of high effort and ongoing cost. </a:t>
            </a:r>
          </a:p>
          <a:p>
            <a:endParaRPr lang="en-US" dirty="0">
              <a:latin typeface="Optima" pitchFamily="2" charset="0"/>
            </a:endParaRPr>
          </a:p>
          <a:p>
            <a:r>
              <a:rPr lang="en-US" dirty="0">
                <a:latin typeface="Optima" pitchFamily="2" charset="0"/>
              </a:rPr>
              <a:t>It is better to defer it, until deal volume justifies it.</a:t>
            </a:r>
          </a:p>
          <a:p>
            <a:endParaRPr lang="en-US" dirty="0">
              <a:latin typeface="Optima" pitchFamily="2" charset="0"/>
            </a:endParaRPr>
          </a:p>
          <a:p>
            <a:endParaRPr lang="en-US" dirty="0">
              <a:latin typeface="Optima" pitchFamily="2" charset="0"/>
            </a:endParaRPr>
          </a:p>
        </p:txBody>
      </p:sp>
    </p:spTree>
    <p:extLst>
      <p:ext uri="{BB962C8B-B14F-4D97-AF65-F5344CB8AC3E}">
        <p14:creationId xmlns:p14="http://schemas.microsoft.com/office/powerpoint/2010/main" val="473992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8811B-263A-D90E-5AFF-B81F641E4D65}"/>
            </a:ext>
          </a:extLst>
        </p:cNvPr>
        <p:cNvGrpSpPr/>
        <p:nvPr/>
      </p:nvGrpSpPr>
      <p:grpSpPr>
        <a:xfrm>
          <a:off x="0" y="0"/>
          <a:ext cx="0" cy="0"/>
          <a:chOff x="0" y="0"/>
          <a:chExt cx="0" cy="0"/>
        </a:xfrm>
      </p:grpSpPr>
      <p:pic>
        <p:nvPicPr>
          <p:cNvPr id="2050" name="Picture 2" descr="A blue and white logo&#10;&#10;AI-generated content may be incorrect.">
            <a:extLst>
              <a:ext uri="{FF2B5EF4-FFF2-40B4-BE49-F238E27FC236}">
                <a16:creationId xmlns:a16="http://schemas.microsoft.com/office/drawing/2014/main" id="{DBDB28A0-01D3-0A50-319E-7FB14B851E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56865" y="2350823"/>
            <a:ext cx="5291667" cy="21563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77A98DCF-F569-D96B-BE92-F23591EB5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922" y="1080393"/>
            <a:ext cx="4697214" cy="4697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48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E857C-3575-7189-07A0-9536A4AB6025}"/>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89B38754-397E-B0D6-8141-FFD0B5A1C0E4}"/>
              </a:ext>
            </a:extLst>
          </p:cNvPr>
          <p:cNvSpPr txBox="1"/>
          <p:nvPr/>
        </p:nvSpPr>
        <p:spPr>
          <a:xfrm>
            <a:off x="236306" y="107991"/>
            <a:ext cx="11831198" cy="5232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r>
              <a:rPr lang="en-US" sz="2800" b="1">
                <a:latin typeface="Optima" panose="02000503060000020004" pitchFamily="2" charset="0"/>
              </a:rPr>
              <a:t>PiLog Group's Path to Market Leadership in MDM </a:t>
            </a:r>
          </a:p>
        </p:txBody>
      </p:sp>
      <p:sp>
        <p:nvSpPr>
          <p:cNvPr id="3" name="TextBox 2">
            <a:extLst>
              <a:ext uri="{FF2B5EF4-FFF2-40B4-BE49-F238E27FC236}">
                <a16:creationId xmlns:a16="http://schemas.microsoft.com/office/drawing/2014/main" id="{349D6AFA-DC64-E9B4-84B5-397BB8724BE0}"/>
              </a:ext>
            </a:extLst>
          </p:cNvPr>
          <p:cNvSpPr txBox="1"/>
          <p:nvPr/>
        </p:nvSpPr>
        <p:spPr>
          <a:xfrm>
            <a:off x="236306" y="708155"/>
            <a:ext cx="11175357" cy="5632311"/>
          </a:xfrm>
          <a:prstGeom prst="rect">
            <a:avLst/>
          </a:prstGeom>
          <a:noFill/>
        </p:spPr>
        <p:txBody>
          <a:bodyPr wrap="square">
            <a:spAutoFit/>
          </a:bodyPr>
          <a:lstStyle/>
          <a:p>
            <a:pPr algn="l">
              <a:buNone/>
            </a:pPr>
            <a:r>
              <a:rPr lang="en-US" b="0" i="0">
                <a:effectLst/>
                <a:latin typeface="Optima" panose="02000503060000020004" pitchFamily="2" charset="0"/>
              </a:rPr>
              <a:t>PiLog Group remains a </a:t>
            </a:r>
            <a:r>
              <a:rPr lang="en-US" b="1" i="0">
                <a:effectLst/>
                <a:latin typeface="Optima" panose="02000503060000020004" pitchFamily="2" charset="0"/>
              </a:rPr>
              <a:t>strong niche player</a:t>
            </a:r>
            <a:r>
              <a:rPr lang="en-US" b="0" i="0">
                <a:effectLst/>
                <a:latin typeface="Optima" panose="02000503060000020004" pitchFamily="2" charset="0"/>
              </a:rPr>
              <a:t> in Master Data Management (MDM), excelling in asset-intensive sectors like </a:t>
            </a:r>
            <a:r>
              <a:rPr lang="en-US" b="1" i="0">
                <a:effectLst/>
                <a:latin typeface="Optima" panose="02000503060000020004" pitchFamily="2" charset="0"/>
              </a:rPr>
              <a:t>Oil &amp; Gas</a:t>
            </a:r>
            <a:r>
              <a:rPr lang="en-US" b="0" i="0">
                <a:effectLst/>
                <a:latin typeface="Optima" panose="02000503060000020004" pitchFamily="2" charset="0"/>
              </a:rPr>
              <a:t>, </a:t>
            </a:r>
            <a:r>
              <a:rPr lang="en-US" b="1" i="0">
                <a:effectLst/>
                <a:latin typeface="Optima" panose="02000503060000020004" pitchFamily="2" charset="0"/>
              </a:rPr>
              <a:t>Petrochemicals, Mining, Utilities, Energy, Process and Manufacturing</a:t>
            </a:r>
            <a:r>
              <a:rPr lang="en-US" b="0" i="0">
                <a:effectLst/>
                <a:latin typeface="Optima" panose="02000503060000020004" pitchFamily="2" charset="0"/>
              </a:rPr>
              <a:t>. </a:t>
            </a:r>
          </a:p>
          <a:p>
            <a:pPr algn="l">
              <a:buNone/>
            </a:pPr>
            <a:endParaRPr lang="en-US">
              <a:latin typeface="Optima" panose="02000503060000020004" pitchFamily="2" charset="0"/>
            </a:endParaRPr>
          </a:p>
          <a:p>
            <a:pPr marL="285750" indent="-285750" algn="l">
              <a:buFont typeface="Arial" panose="020B0604020202020204" pitchFamily="34" charset="0"/>
              <a:buChar char="•"/>
            </a:pPr>
            <a:r>
              <a:rPr lang="en-US" b="1" i="0">
                <a:effectLst/>
                <a:latin typeface="Optima" panose="02000503060000020004" pitchFamily="2" charset="0"/>
              </a:rPr>
              <a:t>Gartner Peer Insights</a:t>
            </a:r>
            <a:r>
              <a:rPr lang="en-US" b="0" i="0">
                <a:effectLst/>
                <a:latin typeface="Optima" panose="02000503060000020004" pitchFamily="2" charset="0"/>
              </a:rPr>
              <a:t>: 4.7/5 stars for PiLog MDRM (based on 425 reviews), outperforming SAP (4.5 stars) and SAS (4.2 stars)</a:t>
            </a:r>
          </a:p>
          <a:p>
            <a:pPr marL="285750" indent="-285750" algn="l">
              <a:buFont typeface="Arial" panose="020B0604020202020204" pitchFamily="34" charset="0"/>
              <a:buChar char="•"/>
            </a:pPr>
            <a:endParaRPr lang="en-US" b="0" i="0">
              <a:effectLst/>
              <a:latin typeface="Optima" panose="02000503060000020004" pitchFamily="2" charset="0"/>
            </a:endParaRPr>
          </a:p>
          <a:p>
            <a:pPr marL="285750" indent="-285750" algn="l">
              <a:buFont typeface="Arial" panose="020B0604020202020204" pitchFamily="34" charset="0"/>
              <a:buChar char="•"/>
            </a:pPr>
            <a:r>
              <a:rPr lang="en-US" b="1" i="0">
                <a:effectLst/>
                <a:latin typeface="Optima" panose="02000503060000020004" pitchFamily="2" charset="0"/>
              </a:rPr>
              <a:t>Info-Tech Software Reviews</a:t>
            </a:r>
            <a:r>
              <a:rPr lang="en-US" b="0" i="0">
                <a:effectLst/>
                <a:latin typeface="Optima" panose="02000503060000020004" pitchFamily="2" charset="0"/>
              </a:rPr>
              <a:t>: Gold Medalist in </a:t>
            </a:r>
            <a:r>
              <a:rPr lang="en-US" b="0" i="0" u="sng">
                <a:effectLst/>
                <a:latin typeface="Optima" panose="02000503060000020004" pitchFamily="2" charset="0"/>
              </a:rPr>
              <a:t>Data Quadrant and Emotional Footprint Champion</a:t>
            </a:r>
            <a:r>
              <a:rPr lang="en-US" b="0" i="0">
                <a:effectLst/>
                <a:latin typeface="Optima" panose="02000503060000020004" pitchFamily="2" charset="0"/>
              </a:rPr>
              <a:t> (+98 score) from Software Reviews/Info-Tech; recognized for user trust and results.</a:t>
            </a:r>
          </a:p>
          <a:p>
            <a:pPr marL="285750" indent="-285750" algn="l">
              <a:buFont typeface="Arial" panose="020B0604020202020204" pitchFamily="34" charset="0"/>
              <a:buChar char="•"/>
            </a:pPr>
            <a:endParaRPr lang="en-US" b="0" i="0">
              <a:effectLst/>
              <a:latin typeface="Optima" panose="02000503060000020004" pitchFamily="2" charset="0"/>
            </a:endParaRPr>
          </a:p>
          <a:p>
            <a:pPr marL="285750" indent="-285750" algn="l">
              <a:buFont typeface="Arial" panose="020B0604020202020204" pitchFamily="34" charset="0"/>
              <a:buChar char="•"/>
            </a:pPr>
            <a:r>
              <a:rPr lang="en-US" b="1">
                <a:latin typeface="Optima" panose="02000503060000020004" pitchFamily="2" charset="0"/>
              </a:rPr>
              <a:t>SAP Endorsed App Certification</a:t>
            </a:r>
            <a:r>
              <a:rPr lang="en-US">
                <a:latin typeface="Optima" panose="02000503060000020004" pitchFamily="2" charset="0"/>
              </a:rPr>
              <a:t>: PiLog Data Quality &amp; Governance Suite</a:t>
            </a:r>
          </a:p>
          <a:p>
            <a:pPr marL="742950" lvl="1" indent="-285750">
              <a:buFont typeface="Arial" panose="020B0604020202020204" pitchFamily="34" charset="0"/>
              <a:buChar char="•"/>
            </a:pPr>
            <a:r>
              <a:rPr lang="en-US">
                <a:latin typeface="Optima" panose="02000503060000020004" pitchFamily="2" charset="0"/>
              </a:rPr>
              <a:t>AI Agents (SAP AI Ethics, Responsible AI)</a:t>
            </a:r>
            <a:endParaRPr lang="en-US" b="0" i="0">
              <a:effectLst/>
              <a:latin typeface="Optima" panose="02000503060000020004" pitchFamily="2" charset="0"/>
            </a:endParaRPr>
          </a:p>
          <a:p>
            <a:pPr marL="742950" lvl="1" indent="-285750">
              <a:buFont typeface="Arial" panose="020B0604020202020204" pitchFamily="34" charset="0"/>
              <a:buChar char="•"/>
            </a:pPr>
            <a:r>
              <a:rPr lang="en-US" b="0" i="0">
                <a:effectLst/>
                <a:latin typeface="Optima" panose="02000503060000020004" pitchFamily="2" charset="0"/>
              </a:rPr>
              <a:t>Data Migration</a:t>
            </a:r>
          </a:p>
          <a:p>
            <a:pPr marL="742950" lvl="1" indent="-285750">
              <a:buFont typeface="Arial" panose="020B0604020202020204" pitchFamily="34" charset="0"/>
              <a:buChar char="•"/>
            </a:pPr>
            <a:r>
              <a:rPr lang="en-US">
                <a:latin typeface="Optima" panose="02000503060000020004" pitchFamily="2" charset="0"/>
              </a:rPr>
              <a:t>Data Quality</a:t>
            </a:r>
          </a:p>
          <a:p>
            <a:pPr marL="742950" lvl="1" indent="-285750">
              <a:buFont typeface="Arial" panose="020B0604020202020204" pitchFamily="34" charset="0"/>
              <a:buChar char="•"/>
            </a:pPr>
            <a:r>
              <a:rPr lang="en-US" b="0" i="0">
                <a:effectLst/>
                <a:latin typeface="Optima" panose="02000503060000020004" pitchFamily="2" charset="0"/>
              </a:rPr>
              <a:t>Data Integration</a:t>
            </a:r>
          </a:p>
          <a:p>
            <a:pPr marL="742950" lvl="1" indent="-285750">
              <a:buFont typeface="Arial" panose="020B0604020202020204" pitchFamily="34" charset="0"/>
              <a:buChar char="•"/>
            </a:pPr>
            <a:r>
              <a:rPr lang="en-US">
                <a:latin typeface="Optima" panose="02000503060000020004" pitchFamily="2" charset="0"/>
              </a:rPr>
              <a:t>Data Governance</a:t>
            </a:r>
            <a:endParaRPr lang="en-US" b="0" i="0">
              <a:effectLst/>
              <a:latin typeface="Optima" panose="02000503060000020004" pitchFamily="2" charset="0"/>
            </a:endParaRPr>
          </a:p>
          <a:p>
            <a:pPr marL="742950" lvl="1" indent="-285750">
              <a:buFont typeface="Arial" panose="020B0604020202020204" pitchFamily="34" charset="0"/>
              <a:buChar char="•"/>
            </a:pPr>
            <a:r>
              <a:rPr lang="en-US">
                <a:latin typeface="Optima" panose="02000503060000020004" pitchFamily="2" charset="0"/>
              </a:rPr>
              <a:t>iContent Foundry</a:t>
            </a:r>
          </a:p>
          <a:p>
            <a:pPr marL="742950" lvl="1" indent="-285750">
              <a:buFont typeface="Arial" panose="020B0604020202020204" pitchFamily="34" charset="0"/>
              <a:buChar char="•"/>
            </a:pPr>
            <a:endParaRPr lang="en-US">
              <a:latin typeface="Optima" panose="02000503060000020004" pitchFamily="2" charset="0"/>
            </a:endParaRPr>
          </a:p>
          <a:p>
            <a:pPr marL="285750" indent="-285750">
              <a:buFont typeface="Arial" panose="020B0604020202020204" pitchFamily="34" charset="0"/>
              <a:buChar char="•"/>
            </a:pPr>
            <a:r>
              <a:rPr lang="en-US" b="1">
                <a:latin typeface="Optima" panose="02000503060000020004" pitchFamily="2" charset="0"/>
              </a:rPr>
              <a:t>SAP Service Partner</a:t>
            </a:r>
            <a:r>
              <a:rPr lang="en-US">
                <a:latin typeface="Optima" panose="02000503060000020004" pitchFamily="2" charset="0"/>
              </a:rPr>
              <a:t>: Certified SAP Partner to implement SAP SCM &amp; MDM Solutions</a:t>
            </a:r>
          </a:p>
          <a:p>
            <a:pPr marL="285750" indent="-285750">
              <a:buFont typeface="Arial" panose="020B0604020202020204" pitchFamily="34" charset="0"/>
              <a:buChar char="•"/>
            </a:pPr>
            <a:endParaRPr lang="en-US">
              <a:latin typeface="Optima" panose="02000503060000020004" pitchFamily="2" charset="0"/>
            </a:endParaRPr>
          </a:p>
          <a:p>
            <a:pPr marL="285750" indent="-285750">
              <a:buFont typeface="Arial" panose="020B0604020202020204" pitchFamily="34" charset="0"/>
              <a:buChar char="•"/>
            </a:pPr>
            <a:r>
              <a:rPr lang="en-US" b="1" i="0">
                <a:effectLst/>
                <a:latin typeface="Optima" panose="02000503060000020004" pitchFamily="2" charset="0"/>
              </a:rPr>
              <a:t>SOC-2 Type II Certified</a:t>
            </a:r>
          </a:p>
        </p:txBody>
      </p:sp>
      <p:sp>
        <p:nvSpPr>
          <p:cNvPr id="5" name="TextBox 4">
            <a:extLst>
              <a:ext uri="{FF2B5EF4-FFF2-40B4-BE49-F238E27FC236}">
                <a16:creationId xmlns:a16="http://schemas.microsoft.com/office/drawing/2014/main" id="{CCE112B4-EAAE-030E-5EAA-52B439670D88}"/>
              </a:ext>
            </a:extLst>
          </p:cNvPr>
          <p:cNvSpPr txBox="1"/>
          <p:nvPr/>
        </p:nvSpPr>
        <p:spPr>
          <a:xfrm>
            <a:off x="8945777" y="3799304"/>
            <a:ext cx="3121727" cy="1246495"/>
          </a:xfrm>
          <a:prstGeom prst="rect">
            <a:avLst/>
          </a:prstGeom>
          <a:noFill/>
        </p:spPr>
        <p:txBody>
          <a:bodyPr wrap="square">
            <a:spAutoFit/>
          </a:bodyPr>
          <a:lstStyle/>
          <a:p>
            <a:pPr algn="ctr"/>
            <a:r>
              <a:rPr lang="en-US" sz="2500" b="1" i="0">
                <a:solidFill>
                  <a:srgbClr val="C00000"/>
                </a:solidFill>
                <a:effectLst/>
                <a:latin typeface="Optima" panose="02000503060000020004" pitchFamily="2" charset="0"/>
              </a:rPr>
              <a:t>Market share stays small </a:t>
            </a:r>
          </a:p>
          <a:p>
            <a:pPr algn="ctr"/>
            <a:r>
              <a:rPr lang="en-US" sz="2500" b="1" i="0">
                <a:solidFill>
                  <a:srgbClr val="C00000"/>
                </a:solidFill>
                <a:effectLst/>
                <a:latin typeface="Optima" panose="02000503060000020004" pitchFamily="2" charset="0"/>
              </a:rPr>
              <a:t>(~0.15% globally)</a:t>
            </a:r>
          </a:p>
        </p:txBody>
      </p:sp>
    </p:spTree>
    <p:extLst>
      <p:ext uri="{BB962C8B-B14F-4D97-AF65-F5344CB8AC3E}">
        <p14:creationId xmlns:p14="http://schemas.microsoft.com/office/powerpoint/2010/main" val="165212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41952-7CFC-3C07-A8BB-9BA97D3E02C6}"/>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77EDD429-B973-8E69-CCCE-BB6D816D510D}"/>
              </a:ext>
            </a:extLst>
          </p:cNvPr>
          <p:cNvSpPr txBox="1"/>
          <p:nvPr/>
        </p:nvSpPr>
        <p:spPr>
          <a:xfrm>
            <a:off x="236306" y="107991"/>
            <a:ext cx="11831198" cy="5232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r>
              <a:rPr lang="en-US" sz="2800" b="1">
                <a:latin typeface="Optima" panose="02000503060000020004" pitchFamily="2" charset="0"/>
              </a:rPr>
              <a:t>PiLog Group's Path to Market Leadership in MDM </a:t>
            </a:r>
          </a:p>
        </p:txBody>
      </p:sp>
      <p:graphicFrame>
        <p:nvGraphicFramePr>
          <p:cNvPr id="3" name="Table 2">
            <a:extLst>
              <a:ext uri="{FF2B5EF4-FFF2-40B4-BE49-F238E27FC236}">
                <a16:creationId xmlns:a16="http://schemas.microsoft.com/office/drawing/2014/main" id="{5BF01CB4-75F4-36EA-D9BA-67AFD233A84F}"/>
              </a:ext>
            </a:extLst>
          </p:cNvPr>
          <p:cNvGraphicFramePr>
            <a:graphicFrameLocks noGrp="1"/>
          </p:cNvGraphicFramePr>
          <p:nvPr>
            <p:extLst>
              <p:ext uri="{D42A27DB-BD31-4B8C-83A1-F6EECF244321}">
                <p14:modId xmlns:p14="http://schemas.microsoft.com/office/powerpoint/2010/main" val="1237593249"/>
              </p:ext>
            </p:extLst>
          </p:nvPr>
        </p:nvGraphicFramePr>
        <p:xfrm>
          <a:off x="389595" y="1507573"/>
          <a:ext cx="11497605" cy="4601678"/>
        </p:xfrm>
        <a:graphic>
          <a:graphicData uri="http://schemas.openxmlformats.org/drawingml/2006/table">
            <a:tbl>
              <a:tblPr firstRow="1">
                <a:tableStyleId>{1E171933-4619-4E11-9A3F-F7608DF75F80}</a:tableStyleId>
              </a:tblPr>
              <a:tblGrid>
                <a:gridCol w="2605396">
                  <a:extLst>
                    <a:ext uri="{9D8B030D-6E8A-4147-A177-3AD203B41FA5}">
                      <a16:colId xmlns:a16="http://schemas.microsoft.com/office/drawing/2014/main" val="1437183333"/>
                    </a:ext>
                  </a:extLst>
                </a:gridCol>
                <a:gridCol w="4068418">
                  <a:extLst>
                    <a:ext uri="{9D8B030D-6E8A-4147-A177-3AD203B41FA5}">
                      <a16:colId xmlns:a16="http://schemas.microsoft.com/office/drawing/2014/main" val="1718586576"/>
                    </a:ext>
                  </a:extLst>
                </a:gridCol>
                <a:gridCol w="4823791">
                  <a:extLst>
                    <a:ext uri="{9D8B030D-6E8A-4147-A177-3AD203B41FA5}">
                      <a16:colId xmlns:a16="http://schemas.microsoft.com/office/drawing/2014/main" val="2258814171"/>
                    </a:ext>
                  </a:extLst>
                </a:gridCol>
              </a:tblGrid>
              <a:tr h="595522">
                <a:tc>
                  <a:txBody>
                    <a:bodyPr/>
                    <a:lstStyle/>
                    <a:p>
                      <a:pPr algn="ctr">
                        <a:buNone/>
                      </a:pPr>
                      <a:r>
                        <a:rPr lang="en-US" sz="1700">
                          <a:latin typeface="Optima" panose="02000503060000020004" pitchFamily="2" charset="0"/>
                        </a:rPr>
                        <a:t>Factor</a:t>
                      </a:r>
                    </a:p>
                  </a:txBody>
                  <a:tcPr marL="56511" marR="56511" marT="28255" marB="28255" anchor="ctr"/>
                </a:tc>
                <a:tc>
                  <a:txBody>
                    <a:bodyPr/>
                    <a:lstStyle/>
                    <a:p>
                      <a:pPr algn="ctr">
                        <a:buNone/>
                      </a:pPr>
                      <a:r>
                        <a:rPr lang="en-US" sz="1700">
                          <a:latin typeface="Optima" panose="02000503060000020004" pitchFamily="2" charset="0"/>
                        </a:rPr>
                        <a:t>Details &amp; Why It Excels</a:t>
                      </a:r>
                    </a:p>
                  </a:txBody>
                  <a:tcPr marL="56511" marR="56511" marT="28255" marB="28255" anchor="ctr"/>
                </a:tc>
                <a:tc>
                  <a:txBody>
                    <a:bodyPr/>
                    <a:lstStyle/>
                    <a:p>
                      <a:pPr algn="ctr">
                        <a:buNone/>
                      </a:pPr>
                      <a:r>
                        <a:rPr lang="en-US" sz="1700">
                          <a:latin typeface="Optima" panose="02000503060000020004" pitchFamily="2" charset="0"/>
                        </a:rPr>
                        <a:t>Comparison to Major Players (Informatica, Reltio, SAP MDG, </a:t>
                      </a:r>
                      <a:r>
                        <a:rPr lang="en-US" sz="1700" err="1">
                          <a:latin typeface="Optima" panose="02000503060000020004" pitchFamily="2" charset="0"/>
                        </a:rPr>
                        <a:t>Stibo</a:t>
                      </a:r>
                      <a:r>
                        <a:rPr lang="en-US" sz="1700">
                          <a:latin typeface="Optima" panose="02000503060000020004" pitchFamily="2" charset="0"/>
                        </a:rPr>
                        <a:t>)</a:t>
                      </a:r>
                    </a:p>
                  </a:txBody>
                  <a:tcPr marL="56511" marR="56511" marT="28255" marB="28255" anchor="ctr"/>
                </a:tc>
                <a:extLst>
                  <a:ext uri="{0D108BD9-81ED-4DB2-BD59-A6C34878D82A}">
                    <a16:rowId xmlns:a16="http://schemas.microsoft.com/office/drawing/2014/main" val="4091441694"/>
                  </a:ext>
                </a:extLst>
              </a:tr>
              <a:tr h="1131491">
                <a:tc>
                  <a:txBody>
                    <a:bodyPr/>
                    <a:lstStyle/>
                    <a:p>
                      <a:pPr>
                        <a:buNone/>
                      </a:pPr>
                      <a:r>
                        <a:rPr lang="en-US" sz="1500" b="1">
                          <a:latin typeface="Optima" panose="02000503060000020004" pitchFamily="2" charset="0"/>
                        </a:rPr>
                        <a:t>Unmatched Customer Satisfaction &amp; Loyalty</a:t>
                      </a:r>
                      <a:endParaRPr lang="en-US" sz="1500">
                        <a:latin typeface="Optima" panose="02000503060000020004" pitchFamily="2" charset="0"/>
                      </a:endParaRPr>
                    </a:p>
                  </a:txBody>
                  <a:tcPr marL="56511" marR="56511" marT="28255" marB="28255" anchor="ctr"/>
                </a:tc>
                <a:tc>
                  <a:txBody>
                    <a:bodyPr/>
                    <a:lstStyle/>
                    <a:p>
                      <a:pPr>
                        <a:buNone/>
                      </a:pPr>
                      <a:r>
                        <a:rPr lang="en-US" sz="1500">
                          <a:latin typeface="Optima" panose="02000503060000020004" pitchFamily="2" charset="0"/>
                        </a:rPr>
                        <a:t>4.7/5 from hundreds of reviews; users praise responsive support, cost-effectiveness, and tangible ROI (e.g., inventory reductions, trusted reports). Emotional Footprint Champion status.</a:t>
                      </a:r>
                    </a:p>
                  </a:txBody>
                  <a:tcPr marL="56511" marR="56511" marT="28255" marB="28255" anchor="ctr"/>
                </a:tc>
                <a:tc>
                  <a:txBody>
                    <a:bodyPr/>
                    <a:lstStyle/>
                    <a:p>
                      <a:pPr>
                        <a:buNone/>
                      </a:pPr>
                      <a:r>
                        <a:rPr lang="en-US" sz="1500">
                          <a:latin typeface="Optima" panose="02000503060000020004" pitchFamily="2" charset="0"/>
                        </a:rPr>
                        <a:t>Often tops satisfaction in niche reviews; broader leaders score lower on support/emotional metrics due to complexity.</a:t>
                      </a:r>
                    </a:p>
                  </a:txBody>
                  <a:tcPr marL="56511" marR="56511" marT="28255" marB="28255" anchor="ctr"/>
                </a:tc>
                <a:extLst>
                  <a:ext uri="{0D108BD9-81ED-4DB2-BD59-A6C34878D82A}">
                    <a16:rowId xmlns:a16="http://schemas.microsoft.com/office/drawing/2014/main" val="3613011981"/>
                  </a:ext>
                </a:extLst>
              </a:tr>
              <a:tr h="1310147">
                <a:tc>
                  <a:txBody>
                    <a:bodyPr/>
                    <a:lstStyle/>
                    <a:p>
                      <a:pPr>
                        <a:buNone/>
                      </a:pPr>
                      <a:r>
                        <a:rPr lang="en-US" sz="1500" b="1">
                          <a:latin typeface="Optima" panose="02000503060000020004" pitchFamily="2" charset="0"/>
                        </a:rPr>
                        <a:t>Deep Domain Expertise in Asset/MRO/Supply Chain</a:t>
                      </a:r>
                      <a:endParaRPr lang="en-US" sz="1500">
                        <a:latin typeface="Optima" panose="02000503060000020004" pitchFamily="2" charset="0"/>
                      </a:endParaRPr>
                    </a:p>
                  </a:txBody>
                  <a:tcPr marL="56511" marR="56511" marT="28255" marB="28255" anchor="ctr"/>
                </a:tc>
                <a:tc>
                  <a:txBody>
                    <a:bodyPr/>
                    <a:lstStyle/>
                    <a:p>
                      <a:pPr>
                        <a:buNone/>
                      </a:pPr>
                      <a:r>
                        <a:rPr lang="en-US" sz="1500">
                          <a:latin typeface="Optima" panose="02000503060000020004" pitchFamily="2" charset="0"/>
                        </a:rPr>
                        <a:t>Built-in ISO 14224/8000 taxonomies, iSPIR (spares interchangeability), iFAR (fixed assets), BOM governance; perfect for maintenance/reliability use cases.</a:t>
                      </a:r>
                    </a:p>
                  </a:txBody>
                  <a:tcPr marL="56511" marR="56511" marT="28255" marB="28255" anchor="ctr"/>
                </a:tc>
                <a:tc>
                  <a:txBody>
                    <a:bodyPr/>
                    <a:lstStyle/>
                    <a:p>
                      <a:pPr>
                        <a:buNone/>
                      </a:pPr>
                      <a:r>
                        <a:rPr lang="en-US" sz="1500">
                          <a:latin typeface="Optima" panose="02000503060000020004" pitchFamily="2" charset="0"/>
                        </a:rPr>
                        <a:t>Major players offer general multi-domain but lack this depth in MRO/spares/asset reliability; e.g., Reltio excels in customer/real-time, Informatica in broad enterprise.</a:t>
                      </a:r>
                    </a:p>
                  </a:txBody>
                  <a:tcPr marL="56511" marR="56511" marT="28255" marB="28255" anchor="ctr"/>
                </a:tc>
                <a:extLst>
                  <a:ext uri="{0D108BD9-81ED-4DB2-BD59-A6C34878D82A}">
                    <a16:rowId xmlns:a16="http://schemas.microsoft.com/office/drawing/2014/main" val="1532625158"/>
                  </a:ext>
                </a:extLst>
              </a:tr>
              <a:tr h="782259">
                <a:tc>
                  <a:txBody>
                    <a:bodyPr/>
                    <a:lstStyle/>
                    <a:p>
                      <a:pPr>
                        <a:buNone/>
                      </a:pPr>
                      <a:r>
                        <a:rPr lang="en-US" sz="1500" b="1">
                          <a:latin typeface="Optima" panose="02000503060000020004" pitchFamily="2" charset="0"/>
                        </a:rPr>
                        <a:t>Standards-Driven &amp; SAP-Native Integration</a:t>
                      </a:r>
                      <a:endParaRPr lang="en-US" sz="1500">
                        <a:latin typeface="Optima" panose="02000503060000020004" pitchFamily="2" charset="0"/>
                      </a:endParaRPr>
                    </a:p>
                  </a:txBody>
                  <a:tcPr marL="56511" marR="56511" marT="28255" marB="28255" anchor="ctr"/>
                </a:tc>
                <a:tc>
                  <a:txBody>
                    <a:bodyPr/>
                    <a:lstStyle/>
                    <a:p>
                      <a:pPr>
                        <a:buNone/>
                      </a:pPr>
                      <a:r>
                        <a:rPr lang="en-US" sz="1500">
                          <a:latin typeface="Optima" panose="02000503060000020004" pitchFamily="2" charset="0"/>
                        </a:rPr>
                        <a:t>Seamless with SAP S/4HANA, MDG, EAM/FSM; AI Lens for classification/anomaly detection.</a:t>
                      </a:r>
                    </a:p>
                  </a:txBody>
                  <a:tcPr marL="56511" marR="56511" marT="28255" marB="28255" anchor="ctr"/>
                </a:tc>
                <a:tc>
                  <a:txBody>
                    <a:bodyPr/>
                    <a:lstStyle/>
                    <a:p>
                      <a:pPr>
                        <a:buNone/>
                      </a:pPr>
                      <a:r>
                        <a:rPr lang="en-US" sz="1500">
                          <a:latin typeface="Optima" panose="02000503060000020004" pitchFamily="2" charset="0"/>
                        </a:rPr>
                        <a:t>Stronger native SAP fit than non-SAP natives (Informatica/Reltio); more tailored standards than general platforms.</a:t>
                      </a:r>
                    </a:p>
                  </a:txBody>
                  <a:tcPr marL="56511" marR="56511" marT="28255" marB="28255" anchor="ctr"/>
                </a:tc>
                <a:extLst>
                  <a:ext uri="{0D108BD9-81ED-4DB2-BD59-A6C34878D82A}">
                    <a16:rowId xmlns:a16="http://schemas.microsoft.com/office/drawing/2014/main" val="901352787"/>
                  </a:ext>
                </a:extLst>
              </a:tr>
              <a:tr h="782259">
                <a:tc>
                  <a:txBody>
                    <a:bodyPr/>
                    <a:lstStyle/>
                    <a:p>
                      <a:pPr>
                        <a:buNone/>
                      </a:pPr>
                      <a:r>
                        <a:rPr lang="en-US" sz="1500" b="1">
                          <a:latin typeface="Optima" panose="02000503060000020004" pitchFamily="2" charset="0"/>
                        </a:rPr>
                        <a:t>High ROI in Niche Industries</a:t>
                      </a:r>
                      <a:endParaRPr lang="en-US" sz="1500">
                        <a:latin typeface="Optima" panose="02000503060000020004" pitchFamily="2" charset="0"/>
                      </a:endParaRPr>
                    </a:p>
                  </a:txBody>
                  <a:tcPr marL="56511" marR="56511" marT="28255" marB="28255" anchor="ctr"/>
                </a:tc>
                <a:tc>
                  <a:txBody>
                    <a:bodyPr/>
                    <a:lstStyle/>
                    <a:p>
                      <a:pPr>
                        <a:buNone/>
                      </a:pPr>
                      <a:r>
                        <a:rPr lang="en-US" sz="1500">
                          <a:latin typeface="Optima" panose="02000503060000020004" pitchFamily="2" charset="0"/>
                        </a:rPr>
                        <a:t>Proven 15–35% inventory cuts, 20–40% reactive maintenance drop; cost-effective for regulated/asset-heavy ops.</a:t>
                      </a:r>
                    </a:p>
                  </a:txBody>
                  <a:tcPr marL="56511" marR="56511" marT="28255" marB="28255" anchor="ctr"/>
                </a:tc>
                <a:tc>
                  <a:txBody>
                    <a:bodyPr/>
                    <a:lstStyle/>
                    <a:p>
                      <a:pPr>
                        <a:buNone/>
                      </a:pPr>
                      <a:r>
                        <a:rPr lang="en-US" sz="1500">
                          <a:latin typeface="Optima" panose="02000503060000020004" pitchFamily="2" charset="0"/>
                        </a:rPr>
                        <a:t>Faster, more measurable wins in asset-intensive verticals vs. broader platforms' longer payback.</a:t>
                      </a:r>
                    </a:p>
                  </a:txBody>
                  <a:tcPr marL="56511" marR="56511" marT="28255" marB="28255" anchor="ctr"/>
                </a:tc>
                <a:extLst>
                  <a:ext uri="{0D108BD9-81ED-4DB2-BD59-A6C34878D82A}">
                    <a16:rowId xmlns:a16="http://schemas.microsoft.com/office/drawing/2014/main" val="3710842286"/>
                  </a:ext>
                </a:extLst>
              </a:tr>
            </a:tbl>
          </a:graphicData>
        </a:graphic>
      </p:graphicFrame>
      <p:sp>
        <p:nvSpPr>
          <p:cNvPr id="5" name="Rectangle 2">
            <a:extLst>
              <a:ext uri="{FF2B5EF4-FFF2-40B4-BE49-F238E27FC236}">
                <a16:creationId xmlns:a16="http://schemas.microsoft.com/office/drawing/2014/main" id="{E719F822-6DB6-4D1E-D5B5-221625F4CE2C}"/>
              </a:ext>
            </a:extLst>
          </p:cNvPr>
          <p:cNvSpPr>
            <a:spLocks noChangeArrowheads="1"/>
          </p:cNvSpPr>
          <p:nvPr/>
        </p:nvSpPr>
        <p:spPr bwMode="auto">
          <a:xfrm>
            <a:off x="315818" y="884726"/>
            <a:ext cx="81390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effectLst/>
                <a:latin typeface="Optima" panose="02000503060000020004" pitchFamily="2" charset="0"/>
              </a:rPr>
              <a:t>What’s Working Extremely Well (Core Strengths – Leverage These for 2026)</a:t>
            </a:r>
          </a:p>
        </p:txBody>
      </p:sp>
    </p:spTree>
    <p:extLst>
      <p:ext uri="{BB962C8B-B14F-4D97-AF65-F5344CB8AC3E}">
        <p14:creationId xmlns:p14="http://schemas.microsoft.com/office/powerpoint/2010/main" val="80692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2D2B8-262A-92C0-4879-8A90C1A497E8}"/>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46C2881E-8AF7-BD52-1ACC-9F14EDA091B0}"/>
              </a:ext>
            </a:extLst>
          </p:cNvPr>
          <p:cNvSpPr txBox="1"/>
          <p:nvPr/>
        </p:nvSpPr>
        <p:spPr>
          <a:xfrm>
            <a:off x="236306" y="107991"/>
            <a:ext cx="11831198" cy="5232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r>
              <a:rPr lang="en-US" sz="2800" b="1">
                <a:latin typeface="Optima" panose="02000503060000020004" pitchFamily="2" charset="0"/>
              </a:rPr>
              <a:t>PiLog Group's Path to Market Leadership in MDM </a:t>
            </a:r>
          </a:p>
        </p:txBody>
      </p:sp>
      <p:graphicFrame>
        <p:nvGraphicFramePr>
          <p:cNvPr id="2" name="Table 1">
            <a:extLst>
              <a:ext uri="{FF2B5EF4-FFF2-40B4-BE49-F238E27FC236}">
                <a16:creationId xmlns:a16="http://schemas.microsoft.com/office/drawing/2014/main" id="{A76BED6C-9661-EFC6-B76D-47FF0BDA813A}"/>
              </a:ext>
            </a:extLst>
          </p:cNvPr>
          <p:cNvGraphicFramePr>
            <a:graphicFrameLocks noGrp="1"/>
          </p:cNvGraphicFramePr>
          <p:nvPr>
            <p:extLst>
              <p:ext uri="{D42A27DB-BD31-4B8C-83A1-F6EECF244321}">
                <p14:modId xmlns:p14="http://schemas.microsoft.com/office/powerpoint/2010/main" val="2682514767"/>
              </p:ext>
            </p:extLst>
          </p:nvPr>
        </p:nvGraphicFramePr>
        <p:xfrm>
          <a:off x="530086" y="1613590"/>
          <a:ext cx="11039061" cy="4364114"/>
        </p:xfrm>
        <a:graphic>
          <a:graphicData uri="http://schemas.openxmlformats.org/drawingml/2006/table">
            <a:tbl>
              <a:tblPr firstRow="1">
                <a:tableStyleId>{1E171933-4619-4E11-9A3F-F7608DF75F80}</a:tableStyleId>
              </a:tblPr>
              <a:tblGrid>
                <a:gridCol w="3167271">
                  <a:extLst>
                    <a:ext uri="{9D8B030D-6E8A-4147-A177-3AD203B41FA5}">
                      <a16:colId xmlns:a16="http://schemas.microsoft.com/office/drawing/2014/main" val="2873161055"/>
                    </a:ext>
                  </a:extLst>
                </a:gridCol>
                <a:gridCol w="4192103">
                  <a:extLst>
                    <a:ext uri="{9D8B030D-6E8A-4147-A177-3AD203B41FA5}">
                      <a16:colId xmlns:a16="http://schemas.microsoft.com/office/drawing/2014/main" val="454369974"/>
                    </a:ext>
                  </a:extLst>
                </a:gridCol>
                <a:gridCol w="3679687">
                  <a:extLst>
                    <a:ext uri="{9D8B030D-6E8A-4147-A177-3AD203B41FA5}">
                      <a16:colId xmlns:a16="http://schemas.microsoft.com/office/drawing/2014/main" val="496755480"/>
                    </a:ext>
                  </a:extLst>
                </a:gridCol>
              </a:tblGrid>
              <a:tr h="328403">
                <a:tc>
                  <a:txBody>
                    <a:bodyPr/>
                    <a:lstStyle/>
                    <a:p>
                      <a:pPr algn="ctr">
                        <a:buNone/>
                      </a:pPr>
                      <a:r>
                        <a:rPr lang="en-US" sz="1700">
                          <a:latin typeface="Optima" panose="02000503060000020004" pitchFamily="2" charset="0"/>
                        </a:rPr>
                        <a:t>Factor</a:t>
                      </a:r>
                    </a:p>
                  </a:txBody>
                  <a:tcPr marL="82101" marR="82101" marT="41050" marB="41050" anchor="ctr"/>
                </a:tc>
                <a:tc>
                  <a:txBody>
                    <a:bodyPr/>
                    <a:lstStyle/>
                    <a:p>
                      <a:pPr algn="ctr">
                        <a:buNone/>
                      </a:pPr>
                      <a:r>
                        <a:rPr lang="en-US" sz="1700">
                          <a:latin typeface="Optima" panose="02000503060000020004" pitchFamily="2" charset="0"/>
                        </a:rPr>
                        <a:t>Details &amp; Impact</a:t>
                      </a:r>
                    </a:p>
                  </a:txBody>
                  <a:tcPr marL="82101" marR="82101" marT="41050" marB="41050" anchor="ctr"/>
                </a:tc>
                <a:tc>
                  <a:txBody>
                    <a:bodyPr/>
                    <a:lstStyle/>
                    <a:p>
                      <a:pPr algn="ctr">
                        <a:buNone/>
                      </a:pPr>
                      <a:r>
                        <a:rPr lang="en-US" sz="1700">
                          <a:latin typeface="Optima" panose="02000503060000020004" pitchFamily="2" charset="0"/>
                        </a:rPr>
                        <a:t>Comparison to Majors</a:t>
                      </a:r>
                    </a:p>
                  </a:txBody>
                  <a:tcPr marL="82101" marR="82101" marT="41050" marB="41050" anchor="ctr"/>
                </a:tc>
                <a:extLst>
                  <a:ext uri="{0D108BD9-81ED-4DB2-BD59-A6C34878D82A}">
                    <a16:rowId xmlns:a16="http://schemas.microsoft.com/office/drawing/2014/main" val="4120054157"/>
                  </a:ext>
                </a:extLst>
              </a:tr>
              <a:tr h="1067309">
                <a:tc>
                  <a:txBody>
                    <a:bodyPr/>
                    <a:lstStyle/>
                    <a:p>
                      <a:pPr>
                        <a:buNone/>
                      </a:pPr>
                      <a:r>
                        <a:rPr lang="en-US" sz="1500" b="1">
                          <a:latin typeface="Optima" panose="02000503060000020004" pitchFamily="2" charset="0"/>
                        </a:rPr>
                        <a:t>Very Limited Global Scale &amp; Visibility</a:t>
                      </a:r>
                      <a:endParaRPr lang="en-US" sz="1500">
                        <a:latin typeface="Optima" panose="02000503060000020004" pitchFamily="2" charset="0"/>
                      </a:endParaRPr>
                    </a:p>
                  </a:txBody>
                  <a:tcPr marL="82101" marR="82101" marT="41050" marB="41050" anchor="ctr"/>
                </a:tc>
                <a:tc>
                  <a:txBody>
                    <a:bodyPr/>
                    <a:lstStyle/>
                    <a:p>
                      <a:pPr>
                        <a:buNone/>
                      </a:pPr>
                      <a:r>
                        <a:rPr lang="en-US" sz="1500">
                          <a:latin typeface="Optima" panose="02000503060000020004" pitchFamily="2" charset="0"/>
                        </a:rPr>
                        <a:t>Tiny market footprint; mostly Middle East/EMEA/India/South Africa focus. Low brand awareness outside niche.</a:t>
                      </a:r>
                    </a:p>
                  </a:txBody>
                  <a:tcPr marL="82101" marR="82101" marT="41050" marB="41050" anchor="ctr"/>
                </a:tc>
                <a:tc>
                  <a:txBody>
                    <a:bodyPr/>
                    <a:lstStyle/>
                    <a:p>
                      <a:pPr>
                        <a:buNone/>
                      </a:pPr>
                      <a:r>
                        <a:rPr lang="en-US" sz="1500">
                          <a:latin typeface="Optima" panose="02000503060000020004" pitchFamily="2" charset="0"/>
                        </a:rPr>
                        <a:t>Majors have 10-20x larger deployments and global sales/marketing muscle.</a:t>
                      </a:r>
                    </a:p>
                  </a:txBody>
                  <a:tcPr marL="82101" marR="82101" marT="41050" marB="41050" anchor="ctr"/>
                </a:tc>
                <a:extLst>
                  <a:ext uri="{0D108BD9-81ED-4DB2-BD59-A6C34878D82A}">
                    <a16:rowId xmlns:a16="http://schemas.microsoft.com/office/drawing/2014/main" val="230393543"/>
                  </a:ext>
                </a:extLst>
              </a:tr>
              <a:tr h="821007">
                <a:tc>
                  <a:txBody>
                    <a:bodyPr/>
                    <a:lstStyle/>
                    <a:p>
                      <a:pPr>
                        <a:buNone/>
                      </a:pPr>
                      <a:r>
                        <a:rPr lang="en-US" sz="1500" b="1">
                          <a:latin typeface="Optima" panose="02000503060000020004" pitchFamily="2" charset="0"/>
                        </a:rPr>
                        <a:t>Implementation Complexity</a:t>
                      </a:r>
                      <a:endParaRPr lang="en-US" sz="1500">
                        <a:latin typeface="Optima" panose="02000503060000020004" pitchFamily="2" charset="0"/>
                      </a:endParaRPr>
                    </a:p>
                  </a:txBody>
                  <a:tcPr marL="82101" marR="82101" marT="41050" marB="41050" anchor="ctr"/>
                </a:tc>
                <a:tc>
                  <a:txBody>
                    <a:bodyPr/>
                    <a:lstStyle/>
                    <a:p>
                      <a:pPr>
                        <a:buNone/>
                      </a:pPr>
                      <a:r>
                        <a:rPr lang="en-US" sz="1500">
                          <a:latin typeface="Optima" panose="02000503060000020004" pitchFamily="2" charset="0"/>
                        </a:rPr>
                        <a:t>Initial setup/configuration often time-intensive, requires high expertise.</a:t>
                      </a:r>
                    </a:p>
                  </a:txBody>
                  <a:tcPr marL="82101" marR="82101" marT="41050" marB="41050" anchor="ctr"/>
                </a:tc>
                <a:tc>
                  <a:txBody>
                    <a:bodyPr/>
                    <a:lstStyle/>
                    <a:p>
                      <a:pPr>
                        <a:buNone/>
                      </a:pPr>
                      <a:r>
                        <a:rPr lang="en-US" sz="1500">
                          <a:latin typeface="Optima" panose="02000503060000020004" pitchFamily="2" charset="0"/>
                        </a:rPr>
                        <a:t>Similar to SAP MDG; but Informatica/Reltio emphasize faster cloud onboarding.</a:t>
                      </a:r>
                    </a:p>
                  </a:txBody>
                  <a:tcPr marL="82101" marR="82101" marT="41050" marB="41050" anchor="ctr"/>
                </a:tc>
                <a:extLst>
                  <a:ext uri="{0D108BD9-81ED-4DB2-BD59-A6C34878D82A}">
                    <a16:rowId xmlns:a16="http://schemas.microsoft.com/office/drawing/2014/main" val="3398724419"/>
                  </a:ext>
                </a:extLst>
              </a:tr>
              <a:tr h="1313611">
                <a:tc>
                  <a:txBody>
                    <a:bodyPr/>
                    <a:lstStyle/>
                    <a:p>
                      <a:pPr>
                        <a:buNone/>
                      </a:pPr>
                      <a:r>
                        <a:rPr lang="en-US" sz="1500" b="1">
                          <a:latin typeface="Optima" panose="02000503060000020004" pitchFamily="2" charset="0"/>
                        </a:rPr>
                        <a:t>Narrower Multi-Domain Breadth</a:t>
                      </a:r>
                      <a:endParaRPr lang="en-US" sz="1500">
                        <a:latin typeface="Optima" panose="02000503060000020004" pitchFamily="2" charset="0"/>
                      </a:endParaRPr>
                    </a:p>
                  </a:txBody>
                  <a:tcPr marL="82101" marR="82101" marT="41050" marB="41050" anchor="ctr"/>
                </a:tc>
                <a:tc>
                  <a:txBody>
                    <a:bodyPr/>
                    <a:lstStyle/>
                    <a:p>
                      <a:pPr>
                        <a:buNone/>
                      </a:pPr>
                      <a:r>
                        <a:rPr lang="en-US" sz="1500">
                          <a:latin typeface="Optima" panose="02000503060000020004" pitchFamily="2" charset="0"/>
                        </a:rPr>
                        <a:t>Excels in material/service/vendor/asset but less dominant in customer/product/retail vs. leaders.</a:t>
                      </a:r>
                    </a:p>
                  </a:txBody>
                  <a:tcPr marL="82101" marR="82101" marT="41050" marB="41050" anchor="ctr"/>
                </a:tc>
                <a:tc>
                  <a:txBody>
                    <a:bodyPr/>
                    <a:lstStyle/>
                    <a:p>
                      <a:pPr>
                        <a:buNone/>
                      </a:pPr>
                      <a:r>
                        <a:rPr lang="en-US" sz="1500">
                          <a:latin typeface="Optima" panose="02000503060000020004" pitchFamily="2" charset="0"/>
                        </a:rPr>
                        <a:t>Reltio/</a:t>
                      </a:r>
                      <a:r>
                        <a:rPr lang="en-US" sz="1500" err="1">
                          <a:latin typeface="Optima" panose="02000503060000020004" pitchFamily="2" charset="0"/>
                        </a:rPr>
                        <a:t>Stibo</a:t>
                      </a:r>
                      <a:r>
                        <a:rPr lang="en-US" sz="1500">
                          <a:latin typeface="Optima" panose="02000503060000020004" pitchFamily="2" charset="0"/>
                        </a:rPr>
                        <a:t> stronger in real-time/customer; Informatica broader enterprise.</a:t>
                      </a:r>
                    </a:p>
                  </a:txBody>
                  <a:tcPr marL="82101" marR="82101" marT="41050" marB="41050" anchor="ctr"/>
                </a:tc>
                <a:extLst>
                  <a:ext uri="{0D108BD9-81ED-4DB2-BD59-A6C34878D82A}">
                    <a16:rowId xmlns:a16="http://schemas.microsoft.com/office/drawing/2014/main" val="86115359"/>
                  </a:ext>
                </a:extLst>
              </a:tr>
              <a:tr h="821007">
                <a:tc>
                  <a:txBody>
                    <a:bodyPr/>
                    <a:lstStyle/>
                    <a:p>
                      <a:pPr>
                        <a:buNone/>
                      </a:pPr>
                      <a:r>
                        <a:rPr lang="en-US" sz="1500" b="1">
                          <a:latin typeface="Optima" panose="02000503060000020004" pitchFamily="2" charset="0"/>
                        </a:rPr>
                        <a:t>Marketing &amp; Analyst Momentum</a:t>
                      </a:r>
                      <a:endParaRPr lang="en-US" sz="1500">
                        <a:latin typeface="Optima" panose="02000503060000020004" pitchFamily="2" charset="0"/>
                      </a:endParaRPr>
                    </a:p>
                  </a:txBody>
                  <a:tcPr marL="82101" marR="82101" marT="41050" marB="41050" anchor="ctr"/>
                </a:tc>
                <a:tc>
                  <a:txBody>
                    <a:bodyPr/>
                    <a:lstStyle/>
                    <a:p>
                      <a:pPr>
                        <a:buNone/>
                      </a:pPr>
                      <a:r>
                        <a:rPr lang="en-US" sz="1500">
                          <a:latin typeface="Optima" panose="02000503060000020004" pitchFamily="2" charset="0"/>
                        </a:rPr>
                        <a:t>Relies on peer reviews; absent from recent Gartner MQs (retired category).</a:t>
                      </a:r>
                    </a:p>
                  </a:txBody>
                  <a:tcPr marL="82101" marR="82101" marT="41050" marB="41050" anchor="ctr"/>
                </a:tc>
                <a:tc>
                  <a:txBody>
                    <a:bodyPr/>
                    <a:lstStyle/>
                    <a:p>
                      <a:pPr>
                        <a:buNone/>
                      </a:pPr>
                      <a:r>
                        <a:rPr lang="en-US" sz="1500">
                          <a:latin typeface="Optima" panose="02000503060000020004" pitchFamily="2" charset="0"/>
                        </a:rPr>
                        <a:t>Majors dominate analyst reports, events, and thought leadership.</a:t>
                      </a:r>
                    </a:p>
                  </a:txBody>
                  <a:tcPr marL="82101" marR="82101" marT="41050" marB="41050" anchor="ctr"/>
                </a:tc>
                <a:extLst>
                  <a:ext uri="{0D108BD9-81ED-4DB2-BD59-A6C34878D82A}">
                    <a16:rowId xmlns:a16="http://schemas.microsoft.com/office/drawing/2014/main" val="1958105677"/>
                  </a:ext>
                </a:extLst>
              </a:tr>
            </a:tbl>
          </a:graphicData>
        </a:graphic>
      </p:graphicFrame>
      <p:sp>
        <p:nvSpPr>
          <p:cNvPr id="4" name="Rectangle 1">
            <a:extLst>
              <a:ext uri="{FF2B5EF4-FFF2-40B4-BE49-F238E27FC236}">
                <a16:creationId xmlns:a16="http://schemas.microsoft.com/office/drawing/2014/main" id="{B7C5B435-0218-549C-B52F-CD9B2EC4D921}"/>
              </a:ext>
            </a:extLst>
          </p:cNvPr>
          <p:cNvSpPr>
            <a:spLocks noChangeArrowheads="1"/>
          </p:cNvSpPr>
          <p:nvPr/>
        </p:nvSpPr>
        <p:spPr bwMode="auto">
          <a:xfrm>
            <a:off x="437321" y="1043751"/>
            <a:ext cx="69573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effectLst/>
                <a:latin typeface="Optima" panose="02000503060000020004" pitchFamily="2" charset="0"/>
              </a:rPr>
              <a:t>What’s Not Working (Gaps to Close in 2026)</a:t>
            </a:r>
          </a:p>
        </p:txBody>
      </p:sp>
    </p:spTree>
    <p:extLst>
      <p:ext uri="{BB962C8B-B14F-4D97-AF65-F5344CB8AC3E}">
        <p14:creationId xmlns:p14="http://schemas.microsoft.com/office/powerpoint/2010/main" val="354234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D9FDA-C36E-A618-ACFC-1EFB3EFB7B26}"/>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B6BD0CCC-B5A0-F8CA-3226-8E898D085A30}"/>
              </a:ext>
            </a:extLst>
          </p:cNvPr>
          <p:cNvSpPr txBox="1"/>
          <p:nvPr/>
        </p:nvSpPr>
        <p:spPr>
          <a:xfrm>
            <a:off x="236306" y="107991"/>
            <a:ext cx="11831198" cy="5232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r>
              <a:rPr lang="en-US" sz="2800" b="1">
                <a:latin typeface="Optima" panose="02000503060000020004" pitchFamily="2" charset="0"/>
              </a:rPr>
              <a:t>PiLog Group's Path to Market Leadership in MDM </a:t>
            </a:r>
          </a:p>
        </p:txBody>
      </p:sp>
      <p:sp>
        <p:nvSpPr>
          <p:cNvPr id="3" name="Rectangle 1">
            <a:extLst>
              <a:ext uri="{FF2B5EF4-FFF2-40B4-BE49-F238E27FC236}">
                <a16:creationId xmlns:a16="http://schemas.microsoft.com/office/drawing/2014/main" id="{C497D380-B1B8-33E7-59D2-F11705BD9BD7}"/>
              </a:ext>
            </a:extLst>
          </p:cNvPr>
          <p:cNvSpPr>
            <a:spLocks noChangeArrowheads="1"/>
          </p:cNvSpPr>
          <p:nvPr/>
        </p:nvSpPr>
        <p:spPr bwMode="auto">
          <a:xfrm>
            <a:off x="236306" y="883868"/>
            <a:ext cx="11831198"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effectLst/>
                <a:latin typeface="Optima" panose="02000503060000020004" pitchFamily="2" charset="0"/>
              </a:rPr>
              <a:t>To evolve from </a:t>
            </a:r>
            <a:r>
              <a:rPr kumimoji="0" lang="en-US" altLang="en-US" sz="1800" b="1" i="0" u="none" strike="noStrike" cap="none" normalizeH="0" baseline="0">
                <a:ln>
                  <a:noFill/>
                </a:ln>
                <a:effectLst/>
                <a:latin typeface="Optima" panose="02000503060000020004" pitchFamily="2" charset="0"/>
              </a:rPr>
              <a:t>niche excellence</a:t>
            </a:r>
            <a:r>
              <a:rPr kumimoji="0" lang="en-US" altLang="en-US" sz="1800" b="0" i="0" u="none" strike="noStrike" cap="none" normalizeH="0" baseline="0">
                <a:ln>
                  <a:noFill/>
                </a:ln>
                <a:effectLst/>
                <a:latin typeface="Optima" panose="02000503060000020004" pitchFamily="2" charset="0"/>
              </a:rPr>
              <a:t> to </a:t>
            </a:r>
            <a:r>
              <a:rPr kumimoji="0" lang="en-US" altLang="en-US" sz="1800" b="1" i="0" u="none" strike="noStrike" cap="none" normalizeH="0" baseline="0">
                <a:ln>
                  <a:noFill/>
                </a:ln>
                <a:effectLst/>
                <a:latin typeface="Optima" panose="02000503060000020004" pitchFamily="2" charset="0"/>
              </a:rPr>
              <a:t>overall contender</a:t>
            </a:r>
            <a:r>
              <a:rPr kumimoji="0" lang="en-US" altLang="en-US" sz="1800" b="0" i="0" u="none" strike="noStrike" cap="none" normalizeH="0" baseline="0">
                <a:ln>
                  <a:noFill/>
                </a:ln>
                <a:effectLst/>
                <a:latin typeface="Optima" panose="02000503060000020004" pitchFamily="2" charset="0"/>
              </a:rPr>
              <a:t>, focus on these high-impact areas: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effectLst/>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a:ln>
                  <a:noFill/>
                </a:ln>
                <a:effectLst/>
                <a:latin typeface="Optima" panose="02000503060000020004" pitchFamily="2" charset="0"/>
              </a:rPr>
              <a:t>Aggressive Global Expansion</a:t>
            </a:r>
            <a:r>
              <a:rPr kumimoji="0" lang="en-US" altLang="en-US" sz="1800" b="0" i="0" u="none" strike="noStrike" cap="none" normalizeH="0" baseline="0">
                <a:ln>
                  <a:noFill/>
                </a:ln>
                <a:effectLst/>
                <a:latin typeface="Optima" panose="02000503060000020004" pitchFamily="2" charset="0"/>
              </a:rPr>
              <a:t> — Ramp up North America/APAC marketing, partnerships with Hyperscalers (AWS/Azure), and co-sell with SAP. Target more Fortune 500 asset-heavy enterprises.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effectLst/>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a:ln>
                  <a:noFill/>
                </a:ln>
                <a:effectLst/>
                <a:latin typeface="Optima" panose="02000503060000020004" pitchFamily="2" charset="0"/>
              </a:rPr>
              <a:t>Simplify &amp; Accelerate Onboarding</a:t>
            </a:r>
            <a:r>
              <a:rPr kumimoji="0" lang="en-US" altLang="en-US" sz="1800" b="0" i="0" u="none" strike="noStrike" cap="none" normalizeH="0" baseline="0">
                <a:ln>
                  <a:noFill/>
                </a:ln>
                <a:effectLst/>
                <a:latin typeface="Optima" panose="02000503060000020004" pitchFamily="2" charset="0"/>
              </a:rPr>
              <a:t> — Launch pre-configured accelerators, templates, and faster cloud-native deployments to cut implementation time (address #1 user pain point).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effectLst/>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a:ln>
                  <a:noFill/>
                </a:ln>
                <a:effectLst/>
                <a:latin typeface="Optima" panose="02000503060000020004" pitchFamily="2" charset="0"/>
              </a:rPr>
              <a:t>Double Down on AI &amp; Future-Proofing</a:t>
            </a:r>
            <a:r>
              <a:rPr kumimoji="0" lang="en-US" altLang="en-US" sz="1800" b="0" i="0" u="none" strike="noStrike" cap="none" normalizeH="0" baseline="0">
                <a:ln>
                  <a:noFill/>
                </a:ln>
                <a:effectLst/>
                <a:latin typeface="Optima" panose="02000503060000020004" pitchFamily="2" charset="0"/>
              </a:rPr>
              <a:t> — Expand AI Lens into generative capabilities, predictive governance, and full SAP BTP/S/4HANA Cloud integration. Capitalize on AI-first trends.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effectLst/>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a:ln>
                  <a:noFill/>
                </a:ln>
                <a:effectLst/>
                <a:latin typeface="Optima" panose="02000503060000020004" pitchFamily="2" charset="0"/>
              </a:rPr>
              <a:t>Broaden Appeal Selectively</a:t>
            </a:r>
            <a:r>
              <a:rPr kumimoji="0" lang="en-US" altLang="en-US" sz="1800" b="0" i="0" u="none" strike="noStrike" cap="none" normalizeH="0" baseline="0">
                <a:ln>
                  <a:noFill/>
                </a:ln>
                <a:effectLst/>
                <a:latin typeface="Optima" panose="02000503060000020004" pitchFamily="2" charset="0"/>
              </a:rPr>
              <a:t> — Strengthen retail/customer data objects while maintaining asset/MRO core; consider targeted acquisitions/partnerships.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effectLst/>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a:ln>
                  <a:noFill/>
                </a:ln>
                <a:effectLst/>
                <a:latin typeface="Optima" panose="02000503060000020004" pitchFamily="2" charset="0"/>
              </a:rPr>
              <a:t>Amplify Advocacy &amp; Visibility</a:t>
            </a:r>
            <a:r>
              <a:rPr kumimoji="0" lang="en-US" altLang="en-US" sz="1800" b="0" i="0" u="none" strike="noStrike" cap="none" normalizeH="0" baseline="0">
                <a:ln>
                  <a:noFill/>
                </a:ln>
                <a:effectLst/>
                <a:latin typeface="Optima" panose="02000503060000020004" pitchFamily="2" charset="0"/>
              </a:rPr>
              <a:t> — Convert high satisfaction into more case studies, events (e.g., SAP conferences 2026), and analyst engagement.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effectLst/>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800" b="1" i="0" u="none" strike="noStrike" cap="none" normalizeH="0" baseline="0">
                <a:ln>
                  <a:noFill/>
                </a:ln>
                <a:effectLst/>
                <a:latin typeface="Optima" panose="02000503060000020004" pitchFamily="2" charset="0"/>
              </a:rPr>
              <a:t>Scale Ecosystem</a:t>
            </a:r>
            <a:r>
              <a:rPr kumimoji="0" lang="en-US" altLang="en-US" sz="1800" b="0" i="0" u="none" strike="noStrike" cap="none" normalizeH="0" baseline="0">
                <a:ln>
                  <a:noFill/>
                </a:ln>
                <a:effectLst/>
                <a:latin typeface="Optima" panose="02000503060000020004" pitchFamily="2" charset="0"/>
              </a:rPr>
              <a:t> — Deepen SAP alliance; build reseller channels for faster growth.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effectLst/>
              <a:latin typeface="Optima" panose="02000503060000020004" pitchFamily="2" charset="0"/>
            </a:endParaRPr>
          </a:p>
        </p:txBody>
      </p:sp>
    </p:spTree>
    <p:extLst>
      <p:ext uri="{BB962C8B-B14F-4D97-AF65-F5344CB8AC3E}">
        <p14:creationId xmlns:p14="http://schemas.microsoft.com/office/powerpoint/2010/main" val="414575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92D92-1185-37AB-D954-B75CF6B4BAB5}"/>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766D66E9-2019-D5CA-66D2-A7D65A17148F}"/>
              </a:ext>
            </a:extLst>
          </p:cNvPr>
          <p:cNvSpPr txBox="1"/>
          <p:nvPr/>
        </p:nvSpPr>
        <p:spPr>
          <a:xfrm>
            <a:off x="236306" y="107991"/>
            <a:ext cx="11831198" cy="5232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r>
              <a:rPr lang="en-US" sz="2800" b="1">
                <a:latin typeface="Optima" panose="02000503060000020004" pitchFamily="2" charset="0"/>
              </a:rPr>
              <a:t>PiLog Group's Path to Market Leadership in MDM </a:t>
            </a:r>
          </a:p>
        </p:txBody>
      </p:sp>
      <p:graphicFrame>
        <p:nvGraphicFramePr>
          <p:cNvPr id="2" name="Table 1">
            <a:extLst>
              <a:ext uri="{FF2B5EF4-FFF2-40B4-BE49-F238E27FC236}">
                <a16:creationId xmlns:a16="http://schemas.microsoft.com/office/drawing/2014/main" id="{AB2F3C53-092E-A331-27C7-83798FA2FFDF}"/>
              </a:ext>
            </a:extLst>
          </p:cNvPr>
          <p:cNvGraphicFramePr>
            <a:graphicFrameLocks noGrp="1"/>
          </p:cNvGraphicFramePr>
          <p:nvPr>
            <p:extLst>
              <p:ext uri="{D42A27DB-BD31-4B8C-83A1-F6EECF244321}">
                <p14:modId xmlns:p14="http://schemas.microsoft.com/office/powerpoint/2010/main" val="1353115214"/>
              </p:ext>
            </p:extLst>
          </p:nvPr>
        </p:nvGraphicFramePr>
        <p:xfrm>
          <a:off x="524496" y="1995454"/>
          <a:ext cx="11283192" cy="4354206"/>
        </p:xfrm>
        <a:graphic>
          <a:graphicData uri="http://schemas.openxmlformats.org/drawingml/2006/table">
            <a:tbl>
              <a:tblPr firstRow="1">
                <a:tableStyleId>{1E171933-4619-4E11-9A3F-F7608DF75F80}</a:tableStyleId>
              </a:tblPr>
              <a:tblGrid>
                <a:gridCol w="3477662">
                  <a:extLst>
                    <a:ext uri="{9D8B030D-6E8A-4147-A177-3AD203B41FA5}">
                      <a16:colId xmlns:a16="http://schemas.microsoft.com/office/drawing/2014/main" val="230104897"/>
                    </a:ext>
                  </a:extLst>
                </a:gridCol>
                <a:gridCol w="3617843">
                  <a:extLst>
                    <a:ext uri="{9D8B030D-6E8A-4147-A177-3AD203B41FA5}">
                      <a16:colId xmlns:a16="http://schemas.microsoft.com/office/drawing/2014/main" val="4250171253"/>
                    </a:ext>
                  </a:extLst>
                </a:gridCol>
                <a:gridCol w="4187687">
                  <a:extLst>
                    <a:ext uri="{9D8B030D-6E8A-4147-A177-3AD203B41FA5}">
                      <a16:colId xmlns:a16="http://schemas.microsoft.com/office/drawing/2014/main" val="2112009908"/>
                    </a:ext>
                  </a:extLst>
                </a:gridCol>
              </a:tblGrid>
              <a:tr h="572544">
                <a:tc>
                  <a:txBody>
                    <a:bodyPr/>
                    <a:lstStyle/>
                    <a:p>
                      <a:pPr algn="ctr">
                        <a:buNone/>
                      </a:pPr>
                      <a:r>
                        <a:rPr lang="en-US" sz="1700">
                          <a:latin typeface="Optima" panose="02000503060000020004" pitchFamily="2" charset="0"/>
                        </a:rPr>
                        <a:t>Pain Point</a:t>
                      </a:r>
                    </a:p>
                  </a:txBody>
                  <a:tcPr marL="57254" marR="57254" marT="28627" marB="28627" anchor="ctr"/>
                </a:tc>
                <a:tc>
                  <a:txBody>
                    <a:bodyPr/>
                    <a:lstStyle/>
                    <a:p>
                      <a:pPr algn="ctr">
                        <a:buNone/>
                      </a:pPr>
                      <a:r>
                        <a:rPr lang="en-US" sz="1700">
                          <a:latin typeface="Optima" panose="02000503060000020004" pitchFamily="2" charset="0"/>
                        </a:rPr>
                        <a:t>How PiLog Excels </a:t>
                      </a:r>
                    </a:p>
                    <a:p>
                      <a:pPr algn="ctr">
                        <a:buNone/>
                      </a:pPr>
                      <a:r>
                        <a:rPr lang="en-US" sz="1700">
                          <a:latin typeface="Optima" panose="02000503060000020004" pitchFamily="2" charset="0"/>
                        </a:rPr>
                        <a:t>(with Standards Focus)</a:t>
                      </a:r>
                    </a:p>
                  </a:txBody>
                  <a:tcPr marL="57254" marR="57254" marT="28627" marB="28627" anchor="ctr"/>
                </a:tc>
                <a:tc>
                  <a:txBody>
                    <a:bodyPr/>
                    <a:lstStyle/>
                    <a:p>
                      <a:pPr algn="ctr">
                        <a:buNone/>
                      </a:pPr>
                      <a:r>
                        <a:rPr lang="en-US" sz="1700">
                          <a:latin typeface="Optima" panose="02000503060000020004" pitchFamily="2" charset="0"/>
                        </a:rPr>
                        <a:t>Why Better Than Majors (Informatica/Reltio/SAP MDG/</a:t>
                      </a:r>
                      <a:r>
                        <a:rPr lang="en-US" sz="1700" err="1">
                          <a:latin typeface="Optima" panose="02000503060000020004" pitchFamily="2" charset="0"/>
                        </a:rPr>
                        <a:t>Stibo</a:t>
                      </a:r>
                      <a:r>
                        <a:rPr lang="en-US" sz="1700">
                          <a:latin typeface="Optima" panose="02000503060000020004" pitchFamily="2" charset="0"/>
                        </a:rPr>
                        <a:t>)</a:t>
                      </a:r>
                    </a:p>
                  </a:txBody>
                  <a:tcPr marL="57254" marR="57254" marT="28627" marB="28627" anchor="ctr"/>
                </a:tc>
                <a:extLst>
                  <a:ext uri="{0D108BD9-81ED-4DB2-BD59-A6C34878D82A}">
                    <a16:rowId xmlns:a16="http://schemas.microsoft.com/office/drawing/2014/main" val="2059606092"/>
                  </a:ext>
                </a:extLst>
              </a:tr>
              <a:tr h="744308">
                <a:tc>
                  <a:txBody>
                    <a:bodyPr/>
                    <a:lstStyle/>
                    <a:p>
                      <a:pPr>
                        <a:buNone/>
                      </a:pPr>
                      <a:r>
                        <a:rPr lang="en-US" sz="1500" b="1">
                          <a:latin typeface="Optima" panose="02000503060000020004" pitchFamily="2" charset="0"/>
                        </a:rPr>
                        <a:t>Duplicate/Obsolete Spares &amp; High Inventory Costs</a:t>
                      </a:r>
                      <a:endParaRPr lang="en-US" sz="1500">
                        <a:latin typeface="Optima" panose="02000503060000020004" pitchFamily="2" charset="0"/>
                      </a:endParaRPr>
                    </a:p>
                  </a:txBody>
                  <a:tcPr marL="57254" marR="57254" marT="28627" marB="28627" anchor="ctr"/>
                </a:tc>
                <a:tc>
                  <a:txBody>
                    <a:bodyPr/>
                    <a:lstStyle/>
                    <a:p>
                      <a:pPr>
                        <a:buNone/>
                      </a:pPr>
                      <a:r>
                        <a:rPr lang="en-US" sz="1500">
                          <a:latin typeface="Optima" panose="02000503060000020004" pitchFamily="2" charset="0"/>
                        </a:rPr>
                        <a:t>iSPIR + ISO 14224/8000 de-duplication/enrichment → 15–35% reduction.</a:t>
                      </a:r>
                    </a:p>
                  </a:txBody>
                  <a:tcPr marL="57254" marR="57254" marT="28627" marB="28627" anchor="ctr"/>
                </a:tc>
                <a:tc>
                  <a:txBody>
                    <a:bodyPr/>
                    <a:lstStyle/>
                    <a:p>
                      <a:pPr>
                        <a:buNone/>
                      </a:pPr>
                      <a:r>
                        <a:rPr lang="en-US" sz="1500">
                          <a:latin typeface="Optima" panose="02000503060000020004" pitchFamily="2" charset="0"/>
                        </a:rPr>
                        <a:t>Deeper MRO/spares specialization; faster ROI in asset-heavy ops vs. general cleansing.</a:t>
                      </a:r>
                    </a:p>
                  </a:txBody>
                  <a:tcPr marL="57254" marR="57254" marT="28627" marB="28627" anchor="ctr"/>
                </a:tc>
                <a:extLst>
                  <a:ext uri="{0D108BD9-81ED-4DB2-BD59-A6C34878D82A}">
                    <a16:rowId xmlns:a16="http://schemas.microsoft.com/office/drawing/2014/main" val="3151937482"/>
                  </a:ext>
                </a:extLst>
              </a:tr>
              <a:tr h="744308">
                <a:tc>
                  <a:txBody>
                    <a:bodyPr/>
                    <a:lstStyle/>
                    <a:p>
                      <a:pPr>
                        <a:buNone/>
                      </a:pPr>
                      <a:r>
                        <a:rPr lang="en-US" sz="1500" b="1">
                          <a:latin typeface="Optima" panose="02000503060000020004" pitchFamily="2" charset="0"/>
                        </a:rPr>
                        <a:t>Inaccurate BOMs/Asset Hierarchies &amp; Downtime</a:t>
                      </a:r>
                      <a:endParaRPr lang="en-US" sz="1500">
                        <a:latin typeface="Optima" panose="02000503060000020004" pitchFamily="2" charset="0"/>
                      </a:endParaRPr>
                    </a:p>
                  </a:txBody>
                  <a:tcPr marL="57254" marR="57254" marT="28627" marB="28627" anchor="ctr"/>
                </a:tc>
                <a:tc>
                  <a:txBody>
                    <a:bodyPr/>
                    <a:lstStyle/>
                    <a:p>
                      <a:pPr>
                        <a:buNone/>
                      </a:pPr>
                      <a:r>
                        <a:rPr lang="en-US" sz="1500">
                          <a:latin typeface="Optima" panose="02000503060000020004" pitchFamily="2" charset="0"/>
                        </a:rPr>
                        <a:t>Governance workflows + AI classification for reliable hierarchies/BOMs.</a:t>
                      </a:r>
                    </a:p>
                  </a:txBody>
                  <a:tcPr marL="57254" marR="57254" marT="28627" marB="28627" anchor="ctr"/>
                </a:tc>
                <a:tc>
                  <a:txBody>
                    <a:bodyPr/>
                    <a:lstStyle/>
                    <a:p>
                      <a:pPr>
                        <a:buNone/>
                      </a:pPr>
                      <a:r>
                        <a:rPr lang="en-US" sz="1500">
                          <a:latin typeface="Optima" panose="02000503060000020004" pitchFamily="2" charset="0"/>
                        </a:rPr>
                        <a:t>Native ISO 14224 taxonomy for reliability data; better for predictive maintenance than broader tools.</a:t>
                      </a:r>
                    </a:p>
                  </a:txBody>
                  <a:tcPr marL="57254" marR="57254" marT="28627" marB="28627" anchor="ctr"/>
                </a:tc>
                <a:extLst>
                  <a:ext uri="{0D108BD9-81ED-4DB2-BD59-A6C34878D82A}">
                    <a16:rowId xmlns:a16="http://schemas.microsoft.com/office/drawing/2014/main" val="1424734894"/>
                  </a:ext>
                </a:extLst>
              </a:tr>
              <a:tr h="572544">
                <a:tc>
                  <a:txBody>
                    <a:bodyPr/>
                    <a:lstStyle/>
                    <a:p>
                      <a:pPr>
                        <a:buNone/>
                      </a:pPr>
                      <a:r>
                        <a:rPr lang="en-US" sz="1500" b="1">
                          <a:latin typeface="Optima" panose="02000503060000020004" pitchFamily="2" charset="0"/>
                        </a:rPr>
                        <a:t>Poor Data for Maintenance &amp; Reliability</a:t>
                      </a:r>
                      <a:endParaRPr lang="en-US" sz="1500">
                        <a:latin typeface="Optima" panose="02000503060000020004" pitchFamily="2" charset="0"/>
                      </a:endParaRPr>
                    </a:p>
                  </a:txBody>
                  <a:tcPr marL="57254" marR="57254" marT="28627" marB="28627" anchor="ctr"/>
                </a:tc>
                <a:tc>
                  <a:txBody>
                    <a:bodyPr/>
                    <a:lstStyle/>
                    <a:p>
                      <a:pPr>
                        <a:buNone/>
                      </a:pPr>
                      <a:r>
                        <a:rPr lang="en-US" sz="1500">
                          <a:latin typeface="Optima" panose="02000503060000020004" pitchFamily="2" charset="0"/>
                        </a:rPr>
                        <a:t>Embedded standards ensure MTBF/MTTR accuracy; supports wrench time gains.</a:t>
                      </a:r>
                    </a:p>
                  </a:txBody>
                  <a:tcPr marL="57254" marR="57254" marT="28627" marB="28627" anchor="ctr"/>
                </a:tc>
                <a:tc>
                  <a:txBody>
                    <a:bodyPr/>
                    <a:lstStyle/>
                    <a:p>
                      <a:pPr>
                        <a:buNone/>
                      </a:pPr>
                      <a:r>
                        <a:rPr lang="en-US" sz="1500">
                          <a:latin typeface="Optima" panose="02000503060000020004" pitchFamily="2" charset="0"/>
                        </a:rPr>
                        <a:t>Tailored for maintenance workflows; majors often require heavy customization.</a:t>
                      </a:r>
                    </a:p>
                  </a:txBody>
                  <a:tcPr marL="57254" marR="57254" marT="28627" marB="28627" anchor="ctr"/>
                </a:tc>
                <a:extLst>
                  <a:ext uri="{0D108BD9-81ED-4DB2-BD59-A6C34878D82A}">
                    <a16:rowId xmlns:a16="http://schemas.microsoft.com/office/drawing/2014/main" val="1332231944"/>
                  </a:ext>
                </a:extLst>
              </a:tr>
              <a:tr h="572544">
                <a:tc>
                  <a:txBody>
                    <a:bodyPr/>
                    <a:lstStyle/>
                    <a:p>
                      <a:pPr>
                        <a:buNone/>
                      </a:pPr>
                      <a:r>
                        <a:rPr lang="en-US" sz="1500" b="1">
                          <a:latin typeface="Optima" panose="02000503060000020004" pitchFamily="2" charset="0"/>
                        </a:rPr>
                        <a:t>Emergency POs &amp; Supply Chain Delays</a:t>
                      </a:r>
                      <a:endParaRPr lang="en-US" sz="1500">
                        <a:latin typeface="Optima" panose="02000503060000020004" pitchFamily="2" charset="0"/>
                      </a:endParaRPr>
                    </a:p>
                  </a:txBody>
                  <a:tcPr marL="57254" marR="57254" marT="28627" marB="28627" anchor="ctr"/>
                </a:tc>
                <a:tc>
                  <a:txBody>
                    <a:bodyPr/>
                    <a:lstStyle/>
                    <a:p>
                      <a:pPr>
                        <a:buNone/>
                      </a:pPr>
                      <a:r>
                        <a:rPr lang="en-US" sz="1500">
                          <a:latin typeface="Optima" panose="02000503060000020004" pitchFamily="2" charset="0"/>
                        </a:rPr>
                        <a:t>Standardized material/service masters + real-time validation.</a:t>
                      </a:r>
                    </a:p>
                  </a:txBody>
                  <a:tcPr marL="57254" marR="57254" marT="28627" marB="28627" anchor="ctr"/>
                </a:tc>
                <a:tc>
                  <a:txBody>
                    <a:bodyPr/>
                    <a:lstStyle/>
                    <a:p>
                      <a:pPr>
                        <a:buNone/>
                      </a:pPr>
                      <a:r>
                        <a:rPr lang="en-US" sz="1500">
                          <a:latin typeface="Optima" panose="02000503060000020004" pitchFamily="2" charset="0"/>
                        </a:rPr>
                        <a:t>Stronger procurement/supply chain traceability in regulated industries.</a:t>
                      </a:r>
                    </a:p>
                  </a:txBody>
                  <a:tcPr marL="57254" marR="57254" marT="28627" marB="28627" anchor="ctr"/>
                </a:tc>
                <a:extLst>
                  <a:ext uri="{0D108BD9-81ED-4DB2-BD59-A6C34878D82A}">
                    <a16:rowId xmlns:a16="http://schemas.microsoft.com/office/drawing/2014/main" val="3539406046"/>
                  </a:ext>
                </a:extLst>
              </a:tr>
              <a:tr h="572544">
                <a:tc>
                  <a:txBody>
                    <a:bodyPr/>
                    <a:lstStyle/>
                    <a:p>
                      <a:pPr>
                        <a:buNone/>
                      </a:pPr>
                      <a:r>
                        <a:rPr lang="en-US" sz="1500" b="1">
                          <a:latin typeface="Optima" panose="02000503060000020004" pitchFamily="2" charset="0"/>
                        </a:rPr>
                        <a:t>Contractor Inefficiency &amp; Waiting Time</a:t>
                      </a:r>
                      <a:endParaRPr lang="en-US" sz="1500">
                        <a:latin typeface="Optima" panose="02000503060000020004" pitchFamily="2" charset="0"/>
                      </a:endParaRPr>
                    </a:p>
                  </a:txBody>
                  <a:tcPr marL="57254" marR="57254" marT="28627" marB="28627" anchor="ctr"/>
                </a:tc>
                <a:tc>
                  <a:txBody>
                    <a:bodyPr/>
                    <a:lstStyle/>
                    <a:p>
                      <a:pPr>
                        <a:buNone/>
                      </a:pPr>
                      <a:r>
                        <a:rPr lang="en-US" sz="1500">
                          <a:latin typeface="Optima" panose="02000503060000020004" pitchFamily="2" charset="0"/>
                        </a:rPr>
                        <a:t>Accurate masters → 95%+ material availability in work packs.</a:t>
                      </a:r>
                    </a:p>
                  </a:txBody>
                  <a:tcPr marL="57254" marR="57254" marT="28627" marB="28627" anchor="ctr"/>
                </a:tc>
                <a:tc>
                  <a:txBody>
                    <a:bodyPr/>
                    <a:lstStyle/>
                    <a:p>
                      <a:pPr>
                        <a:buNone/>
                      </a:pPr>
                      <a:r>
                        <a:rPr lang="en-US" sz="1500">
                          <a:latin typeface="Optima" panose="02000503060000020004" pitchFamily="2" charset="0"/>
                        </a:rPr>
                        <a:t>Integrated with SAP FSM/EAM; more practical for field/turnaround ops.</a:t>
                      </a:r>
                    </a:p>
                  </a:txBody>
                  <a:tcPr marL="57254" marR="57254" marT="28627" marB="28627" anchor="ctr"/>
                </a:tc>
                <a:extLst>
                  <a:ext uri="{0D108BD9-81ED-4DB2-BD59-A6C34878D82A}">
                    <a16:rowId xmlns:a16="http://schemas.microsoft.com/office/drawing/2014/main" val="1559093450"/>
                  </a:ext>
                </a:extLst>
              </a:tr>
              <a:tr h="572544">
                <a:tc>
                  <a:txBody>
                    <a:bodyPr/>
                    <a:lstStyle/>
                    <a:p>
                      <a:pPr>
                        <a:buNone/>
                      </a:pPr>
                      <a:r>
                        <a:rPr lang="en-US" sz="1500" b="1">
                          <a:latin typeface="Optima" panose="02000503060000020004" pitchFamily="2" charset="0"/>
                        </a:rPr>
                        <a:t>Compliance/Audit Risks in Regulated Assets</a:t>
                      </a:r>
                      <a:endParaRPr lang="en-US" sz="1500">
                        <a:latin typeface="Optima" panose="02000503060000020004" pitchFamily="2" charset="0"/>
                      </a:endParaRPr>
                    </a:p>
                  </a:txBody>
                  <a:tcPr marL="57254" marR="57254" marT="28627" marB="28627" anchor="ctr"/>
                </a:tc>
                <a:tc>
                  <a:txBody>
                    <a:bodyPr/>
                    <a:lstStyle/>
                    <a:p>
                      <a:pPr>
                        <a:buNone/>
                      </a:pPr>
                      <a:r>
                        <a:rPr lang="en-US" sz="1500">
                          <a:latin typeface="Optima" panose="02000503060000020004" pitchFamily="2" charset="0"/>
                        </a:rPr>
                        <a:t>Full audit trails + ISO enforcement.</a:t>
                      </a:r>
                    </a:p>
                  </a:txBody>
                  <a:tcPr marL="57254" marR="57254" marT="28627" marB="28627" anchor="ctr"/>
                </a:tc>
                <a:tc>
                  <a:txBody>
                    <a:bodyPr/>
                    <a:lstStyle/>
                    <a:p>
                      <a:pPr>
                        <a:buNone/>
                      </a:pPr>
                      <a:r>
                        <a:rPr lang="en-US" sz="1500">
                          <a:latin typeface="Optima" panose="02000503060000020004" pitchFamily="2" charset="0"/>
                        </a:rPr>
                        <a:t>Built-in standards compliance out-of-box; reduces risk faster than general platforms.</a:t>
                      </a:r>
                    </a:p>
                  </a:txBody>
                  <a:tcPr marL="57254" marR="57254" marT="28627" marB="28627" anchor="ctr"/>
                </a:tc>
                <a:extLst>
                  <a:ext uri="{0D108BD9-81ED-4DB2-BD59-A6C34878D82A}">
                    <a16:rowId xmlns:a16="http://schemas.microsoft.com/office/drawing/2014/main" val="849339369"/>
                  </a:ext>
                </a:extLst>
              </a:tr>
            </a:tbl>
          </a:graphicData>
        </a:graphic>
      </p:graphicFrame>
      <p:sp>
        <p:nvSpPr>
          <p:cNvPr id="4" name="Rectangle 1">
            <a:extLst>
              <a:ext uri="{FF2B5EF4-FFF2-40B4-BE49-F238E27FC236}">
                <a16:creationId xmlns:a16="http://schemas.microsoft.com/office/drawing/2014/main" id="{C404BBA8-AD6F-AFFA-F1FD-8F486478F3DC}"/>
              </a:ext>
            </a:extLst>
          </p:cNvPr>
          <p:cNvSpPr>
            <a:spLocks noChangeArrowheads="1"/>
          </p:cNvSpPr>
          <p:nvPr/>
        </p:nvSpPr>
        <p:spPr bwMode="auto">
          <a:xfrm>
            <a:off x="524496" y="859362"/>
            <a:ext cx="11283192" cy="907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effectLst/>
                <a:latin typeface="Optima" panose="02000503060000020004" pitchFamily="2" charset="0"/>
              </a:rPr>
              <a:t>Pain Points in SCM &amp; Asset Management that PiLog addresses </a:t>
            </a:r>
            <a:r>
              <a:rPr lang="en-US" altLang="en-US" sz="1700" b="1">
                <a:latin typeface="Optima" panose="02000503060000020004" pitchFamily="2" charset="0"/>
              </a:rPr>
              <a:t>b</a:t>
            </a:r>
            <a:r>
              <a:rPr kumimoji="0" lang="en-US" altLang="en-US" sz="1700" b="1" i="0" u="none" strike="noStrike" cap="none" normalizeH="0" baseline="0">
                <a:ln>
                  <a:noFill/>
                </a:ln>
                <a:effectLst/>
                <a:latin typeface="Optima" panose="02000503060000020004" pitchFamily="2" charset="0"/>
              </a:rPr>
              <a:t>est (vs. Major Market-Share Players)</a:t>
            </a:r>
          </a:p>
          <a:p>
            <a:r>
              <a:rPr kumimoji="0" lang="en-US" altLang="en-US" sz="1700" b="0" i="0" u="none" strike="noStrike" cap="none" normalizeH="0" baseline="0">
                <a:ln>
                  <a:noFill/>
                </a:ln>
                <a:effectLst/>
                <a:latin typeface="Optima" panose="02000503060000020004" pitchFamily="2" charset="0"/>
              </a:rPr>
              <a:t>PiLog's standards-focused, asset-centric design gives it a clear edge in these high-pain areas common in </a:t>
            </a:r>
            <a:r>
              <a:rPr lang="en-US" sz="1700">
                <a:latin typeface="Optima" panose="02000503060000020004" pitchFamily="2" charset="0"/>
              </a:rPr>
              <a:t>Oil &amp; Gas, Energy, Mining, Metals, Chemical, Petrochemicals, Utilities, Ports, Logistics, Rail, Defense etc</a:t>
            </a:r>
            <a:r>
              <a:rPr kumimoji="0" lang="en-US" altLang="en-US" sz="1700" b="0" i="0" u="none" strike="noStrike" cap="none" normalizeH="0" baseline="0">
                <a:ln>
                  <a:noFill/>
                </a:ln>
                <a:effectLst/>
                <a:latin typeface="Optima" panose="02000503060000020004" pitchFamily="2" charset="0"/>
              </a:rPr>
              <a:t>.</a:t>
            </a:r>
          </a:p>
        </p:txBody>
      </p:sp>
    </p:spTree>
    <p:extLst>
      <p:ext uri="{BB962C8B-B14F-4D97-AF65-F5344CB8AC3E}">
        <p14:creationId xmlns:p14="http://schemas.microsoft.com/office/powerpoint/2010/main" val="413376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C278A-1C12-D23A-8BC8-FAF7F57D78A9}"/>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18C9EA99-2B3F-EA0C-784C-EEBC7B82C169}"/>
              </a:ext>
            </a:extLst>
          </p:cNvPr>
          <p:cNvSpPr txBox="1"/>
          <p:nvPr/>
        </p:nvSpPr>
        <p:spPr>
          <a:xfrm>
            <a:off x="236306" y="107991"/>
            <a:ext cx="11831198" cy="5232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r>
              <a:rPr lang="en-US" sz="2800" b="1">
                <a:latin typeface="Optima" panose="02000503060000020004" pitchFamily="2" charset="0"/>
              </a:rPr>
              <a:t>PiLog Group's Path to Market Leadership in MDM </a:t>
            </a:r>
          </a:p>
        </p:txBody>
      </p:sp>
      <p:sp>
        <p:nvSpPr>
          <p:cNvPr id="4" name="Rectangle 1">
            <a:extLst>
              <a:ext uri="{FF2B5EF4-FFF2-40B4-BE49-F238E27FC236}">
                <a16:creationId xmlns:a16="http://schemas.microsoft.com/office/drawing/2014/main" id="{58E97860-A0A9-7084-E783-B406AC270FD4}"/>
              </a:ext>
            </a:extLst>
          </p:cNvPr>
          <p:cNvSpPr>
            <a:spLocks noChangeArrowheads="1"/>
          </p:cNvSpPr>
          <p:nvPr/>
        </p:nvSpPr>
        <p:spPr bwMode="auto">
          <a:xfrm>
            <a:off x="524496" y="793102"/>
            <a:ext cx="11283192" cy="907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effectLst/>
                <a:latin typeface="Optima" panose="02000503060000020004" pitchFamily="2" charset="0"/>
              </a:rPr>
              <a:t>Pain Points in SCM &amp; Asset Management that PiLog addresses </a:t>
            </a:r>
            <a:r>
              <a:rPr lang="en-US" altLang="en-US" sz="1700" b="1">
                <a:latin typeface="Optima" panose="02000503060000020004" pitchFamily="2" charset="0"/>
              </a:rPr>
              <a:t>b</a:t>
            </a:r>
            <a:r>
              <a:rPr kumimoji="0" lang="en-US" altLang="en-US" sz="1700" b="1" i="0" u="none" strike="noStrike" cap="none" normalizeH="0" baseline="0">
                <a:ln>
                  <a:noFill/>
                </a:ln>
                <a:effectLst/>
                <a:latin typeface="Optima" panose="02000503060000020004" pitchFamily="2" charset="0"/>
              </a:rPr>
              <a:t>est (vs. Major Market-Share Players)</a:t>
            </a:r>
          </a:p>
          <a:p>
            <a:r>
              <a:rPr kumimoji="0" lang="en-US" altLang="en-US" sz="1700" b="0" i="0" u="none" strike="noStrike" cap="none" normalizeH="0" baseline="0">
                <a:ln>
                  <a:noFill/>
                </a:ln>
                <a:effectLst/>
                <a:latin typeface="Optima" panose="02000503060000020004" pitchFamily="2" charset="0"/>
              </a:rPr>
              <a:t>PiLog's standards-focused, asset-centric design gives it a clear edge in these high-pain areas common in </a:t>
            </a:r>
            <a:r>
              <a:rPr lang="en-US" sz="1700">
                <a:latin typeface="Optima" panose="02000503060000020004" pitchFamily="2" charset="0"/>
              </a:rPr>
              <a:t>Oil &amp; Gas, Energy, Mining, Metals, Chemical, Petrochemicals, Utilities, Ports, Logistics, Rail, Defense etc</a:t>
            </a:r>
            <a:r>
              <a:rPr kumimoji="0" lang="en-US" altLang="en-US" sz="1700" b="0" i="0" u="none" strike="noStrike" cap="none" normalizeH="0" baseline="0">
                <a:ln>
                  <a:noFill/>
                </a:ln>
                <a:effectLst/>
                <a:latin typeface="Optima" panose="02000503060000020004" pitchFamily="2" charset="0"/>
              </a:rPr>
              <a:t>.</a:t>
            </a:r>
          </a:p>
        </p:txBody>
      </p:sp>
      <p:graphicFrame>
        <p:nvGraphicFramePr>
          <p:cNvPr id="3" name="Table 2">
            <a:extLst>
              <a:ext uri="{FF2B5EF4-FFF2-40B4-BE49-F238E27FC236}">
                <a16:creationId xmlns:a16="http://schemas.microsoft.com/office/drawing/2014/main" id="{40E9E398-57B6-566F-5BA0-2E88125A2F98}"/>
              </a:ext>
            </a:extLst>
          </p:cNvPr>
          <p:cNvGraphicFramePr>
            <a:graphicFrameLocks noGrp="1"/>
          </p:cNvGraphicFramePr>
          <p:nvPr>
            <p:extLst>
              <p:ext uri="{D42A27DB-BD31-4B8C-83A1-F6EECF244321}">
                <p14:modId xmlns:p14="http://schemas.microsoft.com/office/powerpoint/2010/main" val="2817628381"/>
              </p:ext>
            </p:extLst>
          </p:nvPr>
        </p:nvGraphicFramePr>
        <p:xfrm>
          <a:off x="658166" y="1809925"/>
          <a:ext cx="11149524" cy="4524613"/>
        </p:xfrm>
        <a:graphic>
          <a:graphicData uri="http://schemas.openxmlformats.org/drawingml/2006/table">
            <a:tbl>
              <a:tblPr firstRow="1">
                <a:tableStyleId>{1E171933-4619-4E11-9A3F-F7608DF75F80}</a:tableStyleId>
              </a:tblPr>
              <a:tblGrid>
                <a:gridCol w="2111538">
                  <a:extLst>
                    <a:ext uri="{9D8B030D-6E8A-4147-A177-3AD203B41FA5}">
                      <a16:colId xmlns:a16="http://schemas.microsoft.com/office/drawing/2014/main" val="977057227"/>
                    </a:ext>
                  </a:extLst>
                </a:gridCol>
                <a:gridCol w="2994992">
                  <a:extLst>
                    <a:ext uri="{9D8B030D-6E8A-4147-A177-3AD203B41FA5}">
                      <a16:colId xmlns:a16="http://schemas.microsoft.com/office/drawing/2014/main" val="2680457445"/>
                    </a:ext>
                  </a:extLst>
                </a:gridCol>
                <a:gridCol w="3255613">
                  <a:extLst>
                    <a:ext uri="{9D8B030D-6E8A-4147-A177-3AD203B41FA5}">
                      <a16:colId xmlns:a16="http://schemas.microsoft.com/office/drawing/2014/main" val="2986900170"/>
                    </a:ext>
                  </a:extLst>
                </a:gridCol>
                <a:gridCol w="2787381">
                  <a:extLst>
                    <a:ext uri="{9D8B030D-6E8A-4147-A177-3AD203B41FA5}">
                      <a16:colId xmlns:a16="http://schemas.microsoft.com/office/drawing/2014/main" val="269004163"/>
                    </a:ext>
                  </a:extLst>
                </a:gridCol>
              </a:tblGrid>
              <a:tr h="547744">
                <a:tc>
                  <a:txBody>
                    <a:bodyPr/>
                    <a:lstStyle/>
                    <a:p>
                      <a:pPr>
                        <a:buNone/>
                      </a:pPr>
                      <a:r>
                        <a:rPr lang="en-US" sz="1500">
                          <a:latin typeface="Optima" panose="02000503060000020004" pitchFamily="2" charset="0"/>
                        </a:rPr>
                        <a:t>Pain Point Category</a:t>
                      </a:r>
                    </a:p>
                  </a:txBody>
                  <a:tcPr marL="20820" marR="20820" marT="10410" marB="10410" anchor="ctr"/>
                </a:tc>
                <a:tc>
                  <a:txBody>
                    <a:bodyPr/>
                    <a:lstStyle/>
                    <a:p>
                      <a:pPr>
                        <a:buNone/>
                      </a:pPr>
                      <a:r>
                        <a:rPr lang="en-US" sz="1500">
                          <a:latin typeface="Optima" panose="02000503060000020004" pitchFamily="2" charset="0"/>
                        </a:rPr>
                        <a:t>Specific Challenges Across Industries</a:t>
                      </a:r>
                    </a:p>
                  </a:txBody>
                  <a:tcPr marL="20820" marR="20820" marT="10410" marB="10410" anchor="ctr"/>
                </a:tc>
                <a:tc>
                  <a:txBody>
                    <a:bodyPr/>
                    <a:lstStyle/>
                    <a:p>
                      <a:pPr>
                        <a:buNone/>
                      </a:pPr>
                      <a:r>
                        <a:rPr lang="en-US" sz="1500">
                          <a:latin typeface="Optima" panose="02000503060000020004" pitchFamily="2" charset="0"/>
                        </a:rPr>
                        <a:t>How PiLog DQG Suite Addresses It Best</a:t>
                      </a:r>
                    </a:p>
                  </a:txBody>
                  <a:tcPr marL="20820" marR="20820" marT="10410" marB="10410" anchor="ctr"/>
                </a:tc>
                <a:tc>
                  <a:txBody>
                    <a:bodyPr/>
                    <a:lstStyle/>
                    <a:p>
                      <a:pPr>
                        <a:buNone/>
                      </a:pPr>
                      <a:r>
                        <a:rPr lang="en-US" sz="1500">
                          <a:latin typeface="Optima" panose="02000503060000020004" pitchFamily="2" charset="0"/>
                        </a:rPr>
                        <a:t>Why PiLog Outperforms Major MDM Players</a:t>
                      </a:r>
                    </a:p>
                  </a:txBody>
                  <a:tcPr marL="20820" marR="20820" marT="10410" marB="10410" anchor="ctr"/>
                </a:tc>
                <a:extLst>
                  <a:ext uri="{0D108BD9-81ED-4DB2-BD59-A6C34878D82A}">
                    <a16:rowId xmlns:a16="http://schemas.microsoft.com/office/drawing/2014/main" val="2512905804"/>
                  </a:ext>
                </a:extLst>
              </a:tr>
              <a:tr h="2119406">
                <a:tc>
                  <a:txBody>
                    <a:bodyPr/>
                    <a:lstStyle/>
                    <a:p>
                      <a:pPr>
                        <a:buNone/>
                      </a:pPr>
                      <a:r>
                        <a:rPr lang="en-US" sz="1500" b="1">
                          <a:latin typeface="Optima" panose="02000503060000020004" pitchFamily="2" charset="0"/>
                        </a:rPr>
                        <a:t>Excessive/Obsolete Spares Inventory &amp; High Carrying Costs</a:t>
                      </a:r>
                      <a:endParaRPr lang="en-US" sz="1500">
                        <a:latin typeface="Optima" panose="02000503060000020004" pitchFamily="2" charset="0"/>
                      </a:endParaRPr>
                    </a:p>
                  </a:txBody>
                  <a:tcPr marL="20820" marR="20820" marT="10410" marB="10410" anchor="ctr"/>
                </a:tc>
                <a:tc>
                  <a:txBody>
                    <a:bodyPr/>
                    <a:lstStyle/>
                    <a:p>
                      <a:pPr>
                        <a:buNone/>
                      </a:pPr>
                      <a:r>
                        <a:rPr lang="en-US" sz="1500">
                          <a:latin typeface="Optima" panose="02000503060000020004" pitchFamily="2" charset="0"/>
                        </a:rPr>
                        <a:t>Duplicate/obsolete MRO spares (common in Oil &amp; Gas, Mining, Petrochemicals, Utilities); hoarding due to poor visibility; 15–35% excess stock in asset-heavy ops; high costs from aging assets and long lead times.</a:t>
                      </a:r>
                    </a:p>
                  </a:txBody>
                  <a:tcPr marL="20820" marR="20820" marT="10410" marB="10410" anchor="ctr"/>
                </a:tc>
                <a:tc>
                  <a:txBody>
                    <a:bodyPr/>
                    <a:lstStyle/>
                    <a:p>
                      <a:pPr>
                        <a:buNone/>
                      </a:pPr>
                      <a:r>
                        <a:rPr lang="en-US" sz="1500" b="1">
                          <a:latin typeface="Optima" panose="02000503060000020004" pitchFamily="2" charset="0"/>
                        </a:rPr>
                        <a:t>iSPIR</a:t>
                      </a:r>
                      <a:r>
                        <a:rPr lang="en-US" sz="1500">
                          <a:latin typeface="Optima" panose="02000503060000020004" pitchFamily="2" charset="0"/>
                        </a:rPr>
                        <a:t> + AI-driven de-duplication/enrichment; ISO 14224/8000 taxonomies; interchangeable parts tracking; real-time infographics for assessment → 15–35% inventory reduction (proven in world's largest petrochemical case: up to 3%+).</a:t>
                      </a:r>
                    </a:p>
                  </a:txBody>
                  <a:tcPr marL="20820" marR="20820" marT="10410" marB="10410" anchor="ctr"/>
                </a:tc>
                <a:tc>
                  <a:txBody>
                    <a:bodyPr/>
                    <a:lstStyle/>
                    <a:p>
                      <a:pPr>
                        <a:buNone/>
                      </a:pPr>
                      <a:r>
                        <a:rPr lang="en-US" sz="1500">
                          <a:latin typeface="Optima" panose="02000503060000020004" pitchFamily="2" charset="0"/>
                        </a:rPr>
                        <a:t>Deeper MRO/spares specialization and built-in ISO compliance; faster, out-of-box ROI vs. Informatica/Reltio's general cleansing or SAP MDG's heavier customization.</a:t>
                      </a:r>
                    </a:p>
                  </a:txBody>
                  <a:tcPr marL="20820" marR="20820" marT="10410" marB="10410" anchor="ctr"/>
                </a:tc>
                <a:extLst>
                  <a:ext uri="{0D108BD9-81ED-4DB2-BD59-A6C34878D82A}">
                    <a16:rowId xmlns:a16="http://schemas.microsoft.com/office/drawing/2014/main" val="2915695081"/>
                  </a:ext>
                </a:extLst>
              </a:tr>
              <a:tr h="1857463">
                <a:tc>
                  <a:txBody>
                    <a:bodyPr/>
                    <a:lstStyle/>
                    <a:p>
                      <a:pPr>
                        <a:buNone/>
                      </a:pPr>
                      <a:r>
                        <a:rPr lang="en-US" sz="1500" b="1">
                          <a:latin typeface="Optima" panose="02000503060000020004" pitchFamily="2" charset="0"/>
                        </a:rPr>
                        <a:t>Inaccurate BOMs, Asset Hierarchies &amp; Equipment Data</a:t>
                      </a:r>
                      <a:endParaRPr lang="en-US" sz="1500">
                        <a:latin typeface="Optima" panose="02000503060000020004" pitchFamily="2" charset="0"/>
                      </a:endParaRPr>
                    </a:p>
                  </a:txBody>
                  <a:tcPr marL="20820" marR="20820" marT="10410" marB="10410" anchor="ctr"/>
                </a:tc>
                <a:tc>
                  <a:txBody>
                    <a:bodyPr/>
                    <a:lstStyle/>
                    <a:p>
                      <a:pPr>
                        <a:buNone/>
                      </a:pPr>
                      <a:r>
                        <a:rPr lang="en-US" sz="1500">
                          <a:latin typeface="Optima" panose="02000503060000020004" pitchFamily="2" charset="0"/>
                        </a:rPr>
                        <a:t>Outdated/incomplete BOMs (eBOM/fBOM/mBOM); poor functional location hierarchies; inconsistent engineering/OEM data; leads to wrong parts issued and downtime in Mining, Metals, Rail, Defense.</a:t>
                      </a:r>
                    </a:p>
                  </a:txBody>
                  <a:tcPr marL="20820" marR="20820" marT="10410" marB="10410" anchor="ctr"/>
                </a:tc>
                <a:tc>
                  <a:txBody>
                    <a:bodyPr/>
                    <a:lstStyle/>
                    <a:p>
                      <a:pPr>
                        <a:buNone/>
                      </a:pPr>
                      <a:r>
                        <a:rPr lang="en-US" sz="1500">
                          <a:latin typeface="Optima" panose="02000503060000020004" pitchFamily="2" charset="0"/>
                        </a:rPr>
                        <a:t>Governance workflows + AI Lens for classification/anomaly detection; content foundry (30M+ records, 30K+ templates); BOM tools for creation/maintenance → accurate hierarchies and predictive triggers.</a:t>
                      </a:r>
                    </a:p>
                  </a:txBody>
                  <a:tcPr marL="20820" marR="20820" marT="10410" marB="10410" anchor="ctr"/>
                </a:tc>
                <a:tc>
                  <a:txBody>
                    <a:bodyPr/>
                    <a:lstStyle/>
                    <a:p>
                      <a:pPr>
                        <a:buNone/>
                      </a:pPr>
                      <a:r>
                        <a:rPr lang="en-US" sz="1500">
                          <a:latin typeface="Optima" panose="02000503060000020004" pitchFamily="2" charset="0"/>
                        </a:rPr>
                        <a:t>Native ISO 14224 taxonomy for reliability data; seamless SAP EAM/APM integration; less custom dev needed than </a:t>
                      </a:r>
                      <a:r>
                        <a:rPr lang="en-US" sz="1500" err="1">
                          <a:latin typeface="Optima" panose="02000503060000020004" pitchFamily="2" charset="0"/>
                        </a:rPr>
                        <a:t>Stibo</a:t>
                      </a:r>
                      <a:r>
                        <a:rPr lang="en-US" sz="1500">
                          <a:latin typeface="Optima" panose="02000503060000020004" pitchFamily="2" charset="0"/>
                        </a:rPr>
                        <a:t> (PIM-focused) or Informatica (broad enterprise).</a:t>
                      </a:r>
                    </a:p>
                  </a:txBody>
                  <a:tcPr marL="20820" marR="20820" marT="10410" marB="10410" anchor="ctr"/>
                </a:tc>
                <a:extLst>
                  <a:ext uri="{0D108BD9-81ED-4DB2-BD59-A6C34878D82A}">
                    <a16:rowId xmlns:a16="http://schemas.microsoft.com/office/drawing/2014/main" val="3528328467"/>
                  </a:ext>
                </a:extLst>
              </a:tr>
            </a:tbl>
          </a:graphicData>
        </a:graphic>
      </p:graphicFrame>
    </p:spTree>
    <p:extLst>
      <p:ext uri="{BB962C8B-B14F-4D97-AF65-F5344CB8AC3E}">
        <p14:creationId xmlns:p14="http://schemas.microsoft.com/office/powerpoint/2010/main" val="240592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5663D-D2DA-F913-5C88-0EDDB8DB4C92}"/>
            </a:ext>
          </a:extLst>
        </p:cNvPr>
        <p:cNvGrpSpPr/>
        <p:nvPr/>
      </p:nvGrpSpPr>
      <p:grpSpPr>
        <a:xfrm>
          <a:off x="0" y="0"/>
          <a:ext cx="0" cy="0"/>
          <a:chOff x="0" y="0"/>
          <a:chExt cx="0" cy="0"/>
        </a:xfrm>
      </p:grpSpPr>
      <p:pic>
        <p:nvPicPr>
          <p:cNvPr id="3" name="Picture 2" descr="A graph of data management software&#10;&#10;AI-generated content may be incorrect.">
            <a:extLst>
              <a:ext uri="{FF2B5EF4-FFF2-40B4-BE49-F238E27FC236}">
                <a16:creationId xmlns:a16="http://schemas.microsoft.com/office/drawing/2014/main" id="{15C37A1D-7F5E-F6F5-C5CE-F9330A68F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4936" y="0"/>
            <a:ext cx="7772400" cy="6849427"/>
          </a:xfrm>
          <a:prstGeom prst="rect">
            <a:avLst/>
          </a:prstGeom>
        </p:spPr>
      </p:pic>
    </p:spTree>
    <p:extLst>
      <p:ext uri="{BB962C8B-B14F-4D97-AF65-F5344CB8AC3E}">
        <p14:creationId xmlns:p14="http://schemas.microsoft.com/office/powerpoint/2010/main" val="1284757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F654C-9FC5-89A7-C845-5EFFA3188F6A}"/>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9A8DD209-1918-FC0A-66DA-057391B8A5F8}"/>
              </a:ext>
            </a:extLst>
          </p:cNvPr>
          <p:cNvSpPr txBox="1"/>
          <p:nvPr/>
        </p:nvSpPr>
        <p:spPr>
          <a:xfrm>
            <a:off x="236306" y="107991"/>
            <a:ext cx="11831198" cy="5232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r>
              <a:rPr lang="en-US" sz="2800" b="1">
                <a:latin typeface="Optima" panose="02000503060000020004" pitchFamily="2" charset="0"/>
              </a:rPr>
              <a:t>PiLog Group's Path to Market Leadership in MDM </a:t>
            </a:r>
          </a:p>
        </p:txBody>
      </p:sp>
      <p:sp>
        <p:nvSpPr>
          <p:cNvPr id="4" name="Rectangle 1">
            <a:extLst>
              <a:ext uri="{FF2B5EF4-FFF2-40B4-BE49-F238E27FC236}">
                <a16:creationId xmlns:a16="http://schemas.microsoft.com/office/drawing/2014/main" id="{55B3A569-9737-4961-D8B6-DB145571355F}"/>
              </a:ext>
            </a:extLst>
          </p:cNvPr>
          <p:cNvSpPr>
            <a:spLocks noChangeArrowheads="1"/>
          </p:cNvSpPr>
          <p:nvPr/>
        </p:nvSpPr>
        <p:spPr bwMode="auto">
          <a:xfrm>
            <a:off x="236306" y="766597"/>
            <a:ext cx="11283192" cy="907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effectLst/>
                <a:latin typeface="Optima" panose="02000503060000020004" pitchFamily="2" charset="0"/>
              </a:rPr>
              <a:t>Pain Points in SCM &amp; Asset Management that PiLog addresses </a:t>
            </a:r>
            <a:r>
              <a:rPr lang="en-US" altLang="en-US" sz="1700" b="1">
                <a:latin typeface="Optima" panose="02000503060000020004" pitchFamily="2" charset="0"/>
              </a:rPr>
              <a:t>b</a:t>
            </a:r>
            <a:r>
              <a:rPr kumimoji="0" lang="en-US" altLang="en-US" sz="1700" b="1" i="0" u="none" strike="noStrike" cap="none" normalizeH="0" baseline="0">
                <a:ln>
                  <a:noFill/>
                </a:ln>
                <a:effectLst/>
                <a:latin typeface="Optima" panose="02000503060000020004" pitchFamily="2" charset="0"/>
              </a:rPr>
              <a:t>est (vs. Major Market-Share Players)</a:t>
            </a:r>
          </a:p>
          <a:p>
            <a:r>
              <a:rPr kumimoji="0" lang="en-US" altLang="en-US" sz="1700" b="0" i="0" u="none" strike="noStrike" cap="none" normalizeH="0" baseline="0">
                <a:ln>
                  <a:noFill/>
                </a:ln>
                <a:effectLst/>
                <a:latin typeface="Optima" panose="02000503060000020004" pitchFamily="2" charset="0"/>
              </a:rPr>
              <a:t>PiLog's standards-focused, asset-centric design gives it a clear edge in these high-pain areas common in </a:t>
            </a:r>
            <a:r>
              <a:rPr lang="en-US" sz="1700">
                <a:latin typeface="Optima" panose="02000503060000020004" pitchFamily="2" charset="0"/>
              </a:rPr>
              <a:t>Oil &amp; Gas, Energy, Mining, Metals, Chemical, Petrochemicals, Utilities, Ports, Logistics, Rail, Defense etc</a:t>
            </a:r>
            <a:r>
              <a:rPr kumimoji="0" lang="en-US" altLang="en-US" sz="1700" b="0" i="0" u="none" strike="noStrike" cap="none" normalizeH="0" baseline="0">
                <a:ln>
                  <a:noFill/>
                </a:ln>
                <a:effectLst/>
                <a:latin typeface="Optima" panose="02000503060000020004" pitchFamily="2" charset="0"/>
              </a:rPr>
              <a:t>.</a:t>
            </a:r>
          </a:p>
        </p:txBody>
      </p:sp>
      <p:graphicFrame>
        <p:nvGraphicFramePr>
          <p:cNvPr id="3" name="Table 2">
            <a:extLst>
              <a:ext uri="{FF2B5EF4-FFF2-40B4-BE49-F238E27FC236}">
                <a16:creationId xmlns:a16="http://schemas.microsoft.com/office/drawing/2014/main" id="{385E65ED-5D8E-E99B-851E-53734A719268}"/>
              </a:ext>
            </a:extLst>
          </p:cNvPr>
          <p:cNvGraphicFramePr>
            <a:graphicFrameLocks noGrp="1"/>
          </p:cNvGraphicFramePr>
          <p:nvPr>
            <p:extLst>
              <p:ext uri="{D42A27DB-BD31-4B8C-83A1-F6EECF244321}">
                <p14:modId xmlns:p14="http://schemas.microsoft.com/office/powerpoint/2010/main" val="1982276919"/>
              </p:ext>
            </p:extLst>
          </p:nvPr>
        </p:nvGraphicFramePr>
        <p:xfrm>
          <a:off x="303139" y="1809923"/>
          <a:ext cx="11544303" cy="4802911"/>
        </p:xfrm>
        <a:graphic>
          <a:graphicData uri="http://schemas.openxmlformats.org/drawingml/2006/table">
            <a:tbl>
              <a:tblPr firstRow="1">
                <a:tableStyleId>{1E171933-4619-4E11-9A3F-F7608DF75F80}</a:tableStyleId>
              </a:tblPr>
              <a:tblGrid>
                <a:gridCol w="2347296">
                  <a:extLst>
                    <a:ext uri="{9D8B030D-6E8A-4147-A177-3AD203B41FA5}">
                      <a16:colId xmlns:a16="http://schemas.microsoft.com/office/drawing/2014/main" val="977057227"/>
                    </a:ext>
                  </a:extLst>
                </a:gridCol>
                <a:gridCol w="3090980">
                  <a:extLst>
                    <a:ext uri="{9D8B030D-6E8A-4147-A177-3AD203B41FA5}">
                      <a16:colId xmlns:a16="http://schemas.microsoft.com/office/drawing/2014/main" val="2680457445"/>
                    </a:ext>
                  </a:extLst>
                </a:gridCol>
                <a:gridCol w="3219951">
                  <a:extLst>
                    <a:ext uri="{9D8B030D-6E8A-4147-A177-3AD203B41FA5}">
                      <a16:colId xmlns:a16="http://schemas.microsoft.com/office/drawing/2014/main" val="2986900170"/>
                    </a:ext>
                  </a:extLst>
                </a:gridCol>
                <a:gridCol w="2886076">
                  <a:extLst>
                    <a:ext uri="{9D8B030D-6E8A-4147-A177-3AD203B41FA5}">
                      <a16:colId xmlns:a16="http://schemas.microsoft.com/office/drawing/2014/main" val="269004163"/>
                    </a:ext>
                  </a:extLst>
                </a:gridCol>
              </a:tblGrid>
              <a:tr h="518648">
                <a:tc>
                  <a:txBody>
                    <a:bodyPr/>
                    <a:lstStyle/>
                    <a:p>
                      <a:pPr>
                        <a:buNone/>
                      </a:pPr>
                      <a:r>
                        <a:rPr lang="en-US" sz="1500">
                          <a:latin typeface="Optima" panose="02000503060000020004" pitchFamily="2" charset="0"/>
                        </a:rPr>
                        <a:t>Pain Point Category</a:t>
                      </a:r>
                    </a:p>
                  </a:txBody>
                  <a:tcPr marL="20820" marR="20820" marT="10410" marB="10410" anchor="ctr"/>
                </a:tc>
                <a:tc>
                  <a:txBody>
                    <a:bodyPr/>
                    <a:lstStyle/>
                    <a:p>
                      <a:pPr>
                        <a:buNone/>
                      </a:pPr>
                      <a:r>
                        <a:rPr lang="en-US" sz="1500">
                          <a:latin typeface="Optima" panose="02000503060000020004" pitchFamily="2" charset="0"/>
                        </a:rPr>
                        <a:t>Specific Challenges Across Industries</a:t>
                      </a:r>
                    </a:p>
                  </a:txBody>
                  <a:tcPr marL="20820" marR="20820" marT="10410" marB="10410" anchor="ctr"/>
                </a:tc>
                <a:tc>
                  <a:txBody>
                    <a:bodyPr/>
                    <a:lstStyle/>
                    <a:p>
                      <a:pPr>
                        <a:buNone/>
                      </a:pPr>
                      <a:r>
                        <a:rPr lang="en-US" sz="1500">
                          <a:latin typeface="Optima" panose="02000503060000020004" pitchFamily="2" charset="0"/>
                        </a:rPr>
                        <a:t>How PiLog DQG Suite Addresses It Best</a:t>
                      </a:r>
                    </a:p>
                  </a:txBody>
                  <a:tcPr marL="20820" marR="20820" marT="10410" marB="10410" anchor="ctr"/>
                </a:tc>
                <a:tc>
                  <a:txBody>
                    <a:bodyPr/>
                    <a:lstStyle/>
                    <a:p>
                      <a:pPr>
                        <a:buNone/>
                      </a:pPr>
                      <a:r>
                        <a:rPr lang="en-US" sz="1500">
                          <a:latin typeface="Optima" panose="02000503060000020004" pitchFamily="2" charset="0"/>
                        </a:rPr>
                        <a:t>Why PiLog Outperforms Major MDM Players</a:t>
                      </a:r>
                    </a:p>
                  </a:txBody>
                  <a:tcPr marL="20820" marR="20820" marT="10410" marB="10410" anchor="ctr"/>
                </a:tc>
                <a:extLst>
                  <a:ext uri="{0D108BD9-81ED-4DB2-BD59-A6C34878D82A}">
                    <a16:rowId xmlns:a16="http://schemas.microsoft.com/office/drawing/2014/main" val="2512905804"/>
                  </a:ext>
                </a:extLst>
              </a:tr>
              <a:tr h="1510764">
                <a:tc>
                  <a:txBody>
                    <a:bodyPr/>
                    <a:lstStyle/>
                    <a:p>
                      <a:pPr>
                        <a:buNone/>
                      </a:pPr>
                      <a:r>
                        <a:rPr lang="en-US" sz="1500" b="1">
                          <a:latin typeface="Optima" panose="02000503060000020004" pitchFamily="2" charset="0"/>
                        </a:rPr>
                        <a:t>High Reactive Maintenance &amp; Unplanned Downtime</a:t>
                      </a:r>
                      <a:endParaRPr lang="en-US" sz="1500">
                        <a:latin typeface="Optima" panose="02000503060000020004" pitchFamily="2" charset="0"/>
                      </a:endParaRPr>
                    </a:p>
                  </a:txBody>
                  <a:tcPr marL="20820" marR="20820" marT="10410" marB="10410" anchor="ctr"/>
                </a:tc>
                <a:tc>
                  <a:txBody>
                    <a:bodyPr/>
                    <a:lstStyle/>
                    <a:p>
                      <a:pPr>
                        <a:buNone/>
                      </a:pPr>
                      <a:r>
                        <a:rPr lang="en-US" sz="1500">
                          <a:latin typeface="Optima" panose="02000503060000020004" pitchFamily="2" charset="0"/>
                        </a:rPr>
                        <a:t>Reactive work orders (50–70% in many sites); poor MTBF/MTTR data; limited predictive capabilities; aging assets in Utilities, Energy, Ports, Rail; costs $10–60M+ per major incident.</a:t>
                      </a:r>
                    </a:p>
                  </a:txBody>
                  <a:tcPr marL="20820" marR="20820" marT="10410" marB="10410" anchor="ctr"/>
                </a:tc>
                <a:tc>
                  <a:txBody>
                    <a:bodyPr/>
                    <a:lstStyle/>
                    <a:p>
                      <a:pPr>
                        <a:buNone/>
                      </a:pPr>
                      <a:r>
                        <a:rPr lang="en-US" sz="1500">
                          <a:latin typeface="Optima" panose="02000503060000020004" pitchFamily="2" charset="0"/>
                        </a:rPr>
                        <a:t>Embedded standards for failure codes/risk assessment; AI agents for predictive insights; integration with SAP APM for asset integrity → 20–40% reactive drop, 29–34% improved availability, 32–37% MTTR reduction.</a:t>
                      </a:r>
                    </a:p>
                  </a:txBody>
                  <a:tcPr marL="20820" marR="20820" marT="10410" marB="10410" anchor="ctr"/>
                </a:tc>
                <a:tc>
                  <a:txBody>
                    <a:bodyPr/>
                    <a:lstStyle/>
                    <a:p>
                      <a:pPr>
                        <a:buNone/>
                      </a:pPr>
                      <a:r>
                        <a:rPr lang="en-US" sz="1500">
                          <a:latin typeface="Optima" panose="02000503060000020004" pitchFamily="2" charset="0"/>
                        </a:rPr>
                        <a:t>Tailored for maintenance/reliability workflows; stronger out-of-box support for wrench time gains vs. Reltio (real-time customer focus) or general platforms.</a:t>
                      </a:r>
                    </a:p>
                  </a:txBody>
                  <a:tcPr marL="20820" marR="20820" marT="10410" marB="10410" anchor="ctr"/>
                </a:tc>
                <a:extLst>
                  <a:ext uri="{0D108BD9-81ED-4DB2-BD59-A6C34878D82A}">
                    <a16:rowId xmlns:a16="http://schemas.microsoft.com/office/drawing/2014/main" val="89374900"/>
                  </a:ext>
                </a:extLst>
              </a:tr>
              <a:tr h="1510764">
                <a:tc>
                  <a:txBody>
                    <a:bodyPr/>
                    <a:lstStyle/>
                    <a:p>
                      <a:pPr>
                        <a:buNone/>
                      </a:pPr>
                      <a:r>
                        <a:rPr lang="en-US" sz="1500" b="1">
                          <a:latin typeface="Optima" panose="02000503060000020004" pitchFamily="2" charset="0"/>
                        </a:rPr>
                        <a:t>Emergency Purchases, Expediting &amp; Supply Chain Delays</a:t>
                      </a:r>
                      <a:endParaRPr lang="en-US" sz="1500">
                        <a:latin typeface="Optima" panose="02000503060000020004" pitchFamily="2" charset="0"/>
                      </a:endParaRPr>
                    </a:p>
                  </a:txBody>
                  <a:tcPr marL="20820" marR="20820" marT="10410" marB="10410" anchor="ctr"/>
                </a:tc>
                <a:tc>
                  <a:txBody>
                    <a:bodyPr/>
                    <a:lstStyle/>
                    <a:p>
                      <a:pPr>
                        <a:buNone/>
                      </a:pPr>
                      <a:r>
                        <a:rPr lang="en-US" sz="1500">
                          <a:latin typeface="Optima" panose="02000503060000020004" pitchFamily="2" charset="0"/>
                        </a:rPr>
                        <a:t>Frequent emergency POs (due to "no material found"); vendor inconsistencies; long lead times for critical spares in Oil &amp; Gas, Chemical, Logistics, Defense; inflation/volatility impacts.</a:t>
                      </a:r>
                    </a:p>
                  </a:txBody>
                  <a:tcPr marL="20820" marR="20820" marT="10410" marB="10410" anchor="ctr"/>
                </a:tc>
                <a:tc>
                  <a:txBody>
                    <a:bodyPr/>
                    <a:lstStyle/>
                    <a:p>
                      <a:pPr>
                        <a:buNone/>
                      </a:pPr>
                      <a:r>
                        <a:rPr lang="en-US" sz="1500">
                          <a:latin typeface="Optima" panose="02000503060000020004" pitchFamily="2" charset="0"/>
                        </a:rPr>
                        <a:t>Standardized material/service masters + real-time validation; vendor master governance; procurement optimization → fewer emergencies, better vendor consolidation.</a:t>
                      </a:r>
                    </a:p>
                  </a:txBody>
                  <a:tcPr marL="20820" marR="20820" marT="10410" marB="10410" anchor="ctr"/>
                </a:tc>
                <a:tc>
                  <a:txBody>
                    <a:bodyPr/>
                    <a:lstStyle/>
                    <a:p>
                      <a:pPr>
                        <a:buNone/>
                      </a:pPr>
                      <a:r>
                        <a:rPr lang="en-US" sz="1500">
                          <a:latin typeface="Optima" panose="02000503060000020004" pitchFamily="2" charset="0"/>
                        </a:rPr>
                        <a:t>Procurement/supply chain traceability with ISO enforcement; faster wins in regulated environments than broader tools like SAP MDG (which can be more complex).</a:t>
                      </a:r>
                    </a:p>
                  </a:txBody>
                  <a:tcPr marL="20820" marR="20820" marT="10410" marB="10410" anchor="ctr"/>
                </a:tc>
                <a:extLst>
                  <a:ext uri="{0D108BD9-81ED-4DB2-BD59-A6C34878D82A}">
                    <a16:rowId xmlns:a16="http://schemas.microsoft.com/office/drawing/2014/main" val="1892695570"/>
                  </a:ext>
                </a:extLst>
              </a:tr>
              <a:tr h="1262735">
                <a:tc>
                  <a:txBody>
                    <a:bodyPr/>
                    <a:lstStyle/>
                    <a:p>
                      <a:pPr>
                        <a:buNone/>
                      </a:pPr>
                      <a:r>
                        <a:rPr lang="en-US" sz="1500" b="1">
                          <a:latin typeface="Optima" panose="02000503060000020004" pitchFamily="2" charset="0"/>
                        </a:rPr>
                        <a:t>Contractor Inefficiency, Waiting Time &amp; Poor Work Packs</a:t>
                      </a:r>
                      <a:endParaRPr lang="en-US" sz="1500">
                        <a:latin typeface="Optima" panose="02000503060000020004" pitchFamily="2" charset="0"/>
                      </a:endParaRPr>
                    </a:p>
                  </a:txBody>
                  <a:tcPr marL="20820" marR="20820" marT="10410" marB="10410" anchor="ctr"/>
                </a:tc>
                <a:tc>
                  <a:txBody>
                    <a:bodyPr/>
                    <a:lstStyle/>
                    <a:p>
                      <a:pPr>
                        <a:buNone/>
                      </a:pPr>
                      <a:r>
                        <a:rPr lang="en-US" sz="1500">
                          <a:latin typeface="Optima" panose="02000503060000020004" pitchFamily="2" charset="0"/>
                        </a:rPr>
                        <a:t>Contractor delays/repeated mobilizations (25–45% premium); poor material availability in work packs; common in turnarounds (Petrochemicals, Mining, Ports, Rail).</a:t>
                      </a:r>
                    </a:p>
                  </a:txBody>
                  <a:tcPr marL="20820" marR="20820" marT="10410" marB="10410" anchor="ctr"/>
                </a:tc>
                <a:tc>
                  <a:txBody>
                    <a:bodyPr/>
                    <a:lstStyle/>
                    <a:p>
                      <a:pPr>
                        <a:buNone/>
                      </a:pPr>
                      <a:r>
                        <a:rPr lang="en-US" sz="1500">
                          <a:latin typeface="Optima" panose="02000503060000020004" pitchFamily="2" charset="0"/>
                        </a:rPr>
                        <a:t>Accurate masters → 95%+ material availability; mobile workflows/approvals; audit trails for compliance → 25–45% productivity boost.</a:t>
                      </a:r>
                    </a:p>
                  </a:txBody>
                  <a:tcPr marL="20820" marR="20820" marT="10410" marB="10410" anchor="ctr"/>
                </a:tc>
                <a:tc>
                  <a:txBody>
                    <a:bodyPr/>
                    <a:lstStyle/>
                    <a:p>
                      <a:pPr>
                        <a:buNone/>
                      </a:pPr>
                      <a:r>
                        <a:rPr lang="en-US" sz="1500">
                          <a:latin typeface="Optima" panose="02000503060000020004" pitchFamily="2" charset="0"/>
                        </a:rPr>
                        <a:t>Practical integration with SAP FSM/EAM; more field/turnaround-oriented than Informatica's enterprise focus.</a:t>
                      </a:r>
                    </a:p>
                  </a:txBody>
                  <a:tcPr marL="20820" marR="20820" marT="10410" marB="10410" anchor="ctr"/>
                </a:tc>
                <a:extLst>
                  <a:ext uri="{0D108BD9-81ED-4DB2-BD59-A6C34878D82A}">
                    <a16:rowId xmlns:a16="http://schemas.microsoft.com/office/drawing/2014/main" val="4131689542"/>
                  </a:ext>
                </a:extLst>
              </a:tr>
            </a:tbl>
          </a:graphicData>
        </a:graphic>
      </p:graphicFrame>
    </p:spTree>
    <p:extLst>
      <p:ext uri="{BB962C8B-B14F-4D97-AF65-F5344CB8AC3E}">
        <p14:creationId xmlns:p14="http://schemas.microsoft.com/office/powerpoint/2010/main" val="356805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3FB2B-5AA3-1B50-A218-516A27BEF2E7}"/>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4D04F02E-920A-813D-B4EC-063FFAB9BA4B}"/>
              </a:ext>
            </a:extLst>
          </p:cNvPr>
          <p:cNvSpPr txBox="1"/>
          <p:nvPr/>
        </p:nvSpPr>
        <p:spPr>
          <a:xfrm>
            <a:off x="236306" y="107991"/>
            <a:ext cx="11831198" cy="5232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r>
              <a:rPr lang="en-US" sz="2800" b="1">
                <a:latin typeface="Optima" panose="02000503060000020004" pitchFamily="2" charset="0"/>
              </a:rPr>
              <a:t>PiLog Group's Path to Market Leadership in MDM </a:t>
            </a:r>
          </a:p>
        </p:txBody>
      </p:sp>
      <p:sp>
        <p:nvSpPr>
          <p:cNvPr id="4" name="Rectangle 1">
            <a:extLst>
              <a:ext uri="{FF2B5EF4-FFF2-40B4-BE49-F238E27FC236}">
                <a16:creationId xmlns:a16="http://schemas.microsoft.com/office/drawing/2014/main" id="{073A242B-26B0-A4DC-91F1-03480D5861FC}"/>
              </a:ext>
            </a:extLst>
          </p:cNvPr>
          <p:cNvSpPr>
            <a:spLocks noChangeArrowheads="1"/>
          </p:cNvSpPr>
          <p:nvPr/>
        </p:nvSpPr>
        <p:spPr bwMode="auto">
          <a:xfrm>
            <a:off x="236306" y="766598"/>
            <a:ext cx="11283192" cy="907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effectLst/>
                <a:latin typeface="Optima" panose="02000503060000020004" pitchFamily="2" charset="0"/>
              </a:rPr>
              <a:t>Pain Points in SCM &amp; Asset Management that PiLog addresses </a:t>
            </a:r>
            <a:r>
              <a:rPr lang="en-US" altLang="en-US" sz="1700" b="1">
                <a:latin typeface="Optima" panose="02000503060000020004" pitchFamily="2" charset="0"/>
              </a:rPr>
              <a:t>b</a:t>
            </a:r>
            <a:r>
              <a:rPr kumimoji="0" lang="en-US" altLang="en-US" sz="1700" b="1" i="0" u="none" strike="noStrike" cap="none" normalizeH="0" baseline="0">
                <a:ln>
                  <a:noFill/>
                </a:ln>
                <a:effectLst/>
                <a:latin typeface="Optima" panose="02000503060000020004" pitchFamily="2" charset="0"/>
              </a:rPr>
              <a:t>est (vs. Major Market-Share Players)</a:t>
            </a:r>
          </a:p>
          <a:p>
            <a:r>
              <a:rPr kumimoji="0" lang="en-US" altLang="en-US" sz="1700" b="0" i="0" u="none" strike="noStrike" cap="none" normalizeH="0" baseline="0">
                <a:ln>
                  <a:noFill/>
                </a:ln>
                <a:effectLst/>
                <a:latin typeface="Optima" panose="02000503060000020004" pitchFamily="2" charset="0"/>
              </a:rPr>
              <a:t>PiLog's standards-focused, asset-centric design gives it a clear edge in these high-pain areas common in </a:t>
            </a:r>
            <a:r>
              <a:rPr lang="en-US" sz="1700">
                <a:latin typeface="Optima" panose="02000503060000020004" pitchFamily="2" charset="0"/>
              </a:rPr>
              <a:t>Oil &amp; Gas, Energy, Mining, Metals, Chemical, Petrochemicals, Utilities, Ports, Logistics, Rail, Defense etc</a:t>
            </a:r>
            <a:r>
              <a:rPr kumimoji="0" lang="en-US" altLang="en-US" sz="1700" b="0" i="0" u="none" strike="noStrike" cap="none" normalizeH="0" baseline="0">
                <a:ln>
                  <a:noFill/>
                </a:ln>
                <a:effectLst/>
                <a:latin typeface="Optima" panose="02000503060000020004" pitchFamily="2" charset="0"/>
              </a:rPr>
              <a:t>.</a:t>
            </a:r>
          </a:p>
        </p:txBody>
      </p:sp>
      <p:graphicFrame>
        <p:nvGraphicFramePr>
          <p:cNvPr id="3" name="Table 2">
            <a:extLst>
              <a:ext uri="{FF2B5EF4-FFF2-40B4-BE49-F238E27FC236}">
                <a16:creationId xmlns:a16="http://schemas.microsoft.com/office/drawing/2014/main" id="{60B1F0C0-C298-C2D0-6F63-7B8E419E13B4}"/>
              </a:ext>
            </a:extLst>
          </p:cNvPr>
          <p:cNvGraphicFramePr>
            <a:graphicFrameLocks noGrp="1"/>
          </p:cNvGraphicFramePr>
          <p:nvPr>
            <p:extLst>
              <p:ext uri="{D42A27DB-BD31-4B8C-83A1-F6EECF244321}">
                <p14:modId xmlns:p14="http://schemas.microsoft.com/office/powerpoint/2010/main" val="984616201"/>
              </p:ext>
            </p:extLst>
          </p:nvPr>
        </p:nvGraphicFramePr>
        <p:xfrm>
          <a:off x="369974" y="1809925"/>
          <a:ext cx="11149524" cy="3941517"/>
        </p:xfrm>
        <a:graphic>
          <a:graphicData uri="http://schemas.openxmlformats.org/drawingml/2006/table">
            <a:tbl>
              <a:tblPr firstRow="1">
                <a:tableStyleId>{1E171933-4619-4E11-9A3F-F7608DF75F80}</a:tableStyleId>
              </a:tblPr>
              <a:tblGrid>
                <a:gridCol w="2416338">
                  <a:extLst>
                    <a:ext uri="{9D8B030D-6E8A-4147-A177-3AD203B41FA5}">
                      <a16:colId xmlns:a16="http://schemas.microsoft.com/office/drawing/2014/main" val="977057227"/>
                    </a:ext>
                  </a:extLst>
                </a:gridCol>
                <a:gridCol w="2835966">
                  <a:extLst>
                    <a:ext uri="{9D8B030D-6E8A-4147-A177-3AD203B41FA5}">
                      <a16:colId xmlns:a16="http://schemas.microsoft.com/office/drawing/2014/main" val="2680457445"/>
                    </a:ext>
                  </a:extLst>
                </a:gridCol>
                <a:gridCol w="3109839">
                  <a:extLst>
                    <a:ext uri="{9D8B030D-6E8A-4147-A177-3AD203B41FA5}">
                      <a16:colId xmlns:a16="http://schemas.microsoft.com/office/drawing/2014/main" val="2986900170"/>
                    </a:ext>
                  </a:extLst>
                </a:gridCol>
                <a:gridCol w="2787381">
                  <a:extLst>
                    <a:ext uri="{9D8B030D-6E8A-4147-A177-3AD203B41FA5}">
                      <a16:colId xmlns:a16="http://schemas.microsoft.com/office/drawing/2014/main" val="269004163"/>
                    </a:ext>
                  </a:extLst>
                </a:gridCol>
              </a:tblGrid>
              <a:tr h="620950">
                <a:tc>
                  <a:txBody>
                    <a:bodyPr/>
                    <a:lstStyle/>
                    <a:p>
                      <a:pPr>
                        <a:buNone/>
                      </a:pPr>
                      <a:r>
                        <a:rPr lang="en-US" sz="1500">
                          <a:latin typeface="Optima" panose="02000503060000020004" pitchFamily="2" charset="0"/>
                        </a:rPr>
                        <a:t>Pain Point Category</a:t>
                      </a:r>
                    </a:p>
                  </a:txBody>
                  <a:tcPr marL="20820" marR="20820" marT="10410" marB="10410" anchor="ctr"/>
                </a:tc>
                <a:tc>
                  <a:txBody>
                    <a:bodyPr/>
                    <a:lstStyle/>
                    <a:p>
                      <a:pPr>
                        <a:buNone/>
                      </a:pPr>
                      <a:r>
                        <a:rPr lang="en-US" sz="1500">
                          <a:latin typeface="Optima" panose="02000503060000020004" pitchFamily="2" charset="0"/>
                        </a:rPr>
                        <a:t>Specific Challenges Across Industries</a:t>
                      </a:r>
                    </a:p>
                  </a:txBody>
                  <a:tcPr marL="20820" marR="20820" marT="10410" marB="10410" anchor="ctr"/>
                </a:tc>
                <a:tc>
                  <a:txBody>
                    <a:bodyPr/>
                    <a:lstStyle/>
                    <a:p>
                      <a:pPr>
                        <a:buNone/>
                      </a:pPr>
                      <a:r>
                        <a:rPr lang="en-US" sz="1500">
                          <a:latin typeface="Optima" panose="02000503060000020004" pitchFamily="2" charset="0"/>
                        </a:rPr>
                        <a:t>How PiLog DQG Suite Addresses It Best</a:t>
                      </a:r>
                    </a:p>
                  </a:txBody>
                  <a:tcPr marL="20820" marR="20820" marT="10410" marB="10410" anchor="ctr"/>
                </a:tc>
                <a:tc>
                  <a:txBody>
                    <a:bodyPr/>
                    <a:lstStyle/>
                    <a:p>
                      <a:pPr>
                        <a:buNone/>
                      </a:pPr>
                      <a:r>
                        <a:rPr lang="en-US" sz="1500">
                          <a:latin typeface="Optima" panose="02000503060000020004" pitchFamily="2" charset="0"/>
                        </a:rPr>
                        <a:t>Why PiLog Outperforms Major MDM Players</a:t>
                      </a:r>
                    </a:p>
                  </a:txBody>
                  <a:tcPr marL="20820" marR="20820" marT="10410" marB="10410" anchor="ctr"/>
                </a:tc>
                <a:extLst>
                  <a:ext uri="{0D108BD9-81ED-4DB2-BD59-A6C34878D82A}">
                    <a16:rowId xmlns:a16="http://schemas.microsoft.com/office/drawing/2014/main" val="2512905804"/>
                  </a:ext>
                </a:extLst>
              </a:tr>
              <a:tr h="1808760">
                <a:tc>
                  <a:txBody>
                    <a:bodyPr/>
                    <a:lstStyle/>
                    <a:p>
                      <a:pPr>
                        <a:buNone/>
                      </a:pPr>
                      <a:r>
                        <a:rPr lang="en-US" sz="1500" b="1">
                          <a:latin typeface="Optima" panose="02000503060000020004" pitchFamily="2" charset="0"/>
                        </a:rPr>
                        <a:t>Compliance, Audit Risks &amp; Regulatory Pressures</a:t>
                      </a:r>
                      <a:endParaRPr lang="en-US" sz="1500">
                        <a:latin typeface="Optima" panose="02000503060000020004" pitchFamily="2" charset="0"/>
                      </a:endParaRPr>
                    </a:p>
                  </a:txBody>
                  <a:tcPr marL="20820" marR="20820" marT="10410" marB="10410" anchor="ctr"/>
                </a:tc>
                <a:tc>
                  <a:txBody>
                    <a:bodyPr/>
                    <a:lstStyle/>
                    <a:p>
                      <a:pPr>
                        <a:buNone/>
                      </a:pPr>
                      <a:r>
                        <a:rPr lang="en-US" sz="1500">
                          <a:latin typeface="Optima" panose="02000503060000020004" pitchFamily="2" charset="0"/>
                        </a:rPr>
                        <a:t>Strict regs (e.g., safety, environmental in Utilities, Defense, Energy); audit failures from inconsistent data; traceability issues in Chemicals/Petrochemicals.</a:t>
                      </a:r>
                    </a:p>
                  </a:txBody>
                  <a:tcPr marL="20820" marR="20820" marT="10410" marB="10410" anchor="ctr"/>
                </a:tc>
                <a:tc>
                  <a:txBody>
                    <a:bodyPr/>
                    <a:lstStyle/>
                    <a:p>
                      <a:pPr>
                        <a:buNone/>
                      </a:pPr>
                      <a:r>
                        <a:rPr lang="en-US" sz="1500">
                          <a:latin typeface="Optima" panose="02000503060000020004" pitchFamily="2" charset="0"/>
                        </a:rPr>
                        <a:t>Full audit trails, ISO enforcement, checksums, timelines; lifecycle management (blocking/archiving) → regulatory readiness.</a:t>
                      </a:r>
                    </a:p>
                  </a:txBody>
                  <a:tcPr marL="20820" marR="20820" marT="10410" marB="10410" anchor="ctr"/>
                </a:tc>
                <a:tc>
                  <a:txBody>
                    <a:bodyPr/>
                    <a:lstStyle/>
                    <a:p>
                      <a:pPr>
                        <a:buNone/>
                      </a:pPr>
                      <a:r>
                        <a:rPr lang="en-US" sz="1500">
                          <a:latin typeface="Optima" panose="02000503060000020004" pitchFamily="2" charset="0"/>
                        </a:rPr>
                        <a:t>Built-in ISO 8000/14224 compliance out-of-box; reduces risk faster than general platforms requiring add-ons.</a:t>
                      </a:r>
                    </a:p>
                  </a:txBody>
                  <a:tcPr marL="20820" marR="20820" marT="10410" marB="10410" anchor="ctr"/>
                </a:tc>
                <a:extLst>
                  <a:ext uri="{0D108BD9-81ED-4DB2-BD59-A6C34878D82A}">
                    <a16:rowId xmlns:a16="http://schemas.microsoft.com/office/drawing/2014/main" val="3743543162"/>
                  </a:ext>
                </a:extLst>
              </a:tr>
              <a:tr h="1511807">
                <a:tc>
                  <a:txBody>
                    <a:bodyPr/>
                    <a:lstStyle/>
                    <a:p>
                      <a:pPr>
                        <a:buNone/>
                      </a:pPr>
                      <a:r>
                        <a:rPr lang="en-US" sz="1500" b="1">
                          <a:latin typeface="Optima" panose="02000503060000020004" pitchFamily="2" charset="0"/>
                        </a:rPr>
                        <a:t>Data Silos &amp; Poor Integration in Multi-Site/Complex Ops</a:t>
                      </a:r>
                      <a:endParaRPr lang="en-US" sz="1500">
                        <a:latin typeface="Optima" panose="02000503060000020004" pitchFamily="2" charset="0"/>
                      </a:endParaRPr>
                    </a:p>
                  </a:txBody>
                  <a:tcPr marL="20820" marR="20820" marT="10410" marB="10410" anchor="ctr"/>
                </a:tc>
                <a:tc>
                  <a:txBody>
                    <a:bodyPr/>
                    <a:lstStyle/>
                    <a:p>
                      <a:pPr>
                        <a:buNone/>
                      </a:pPr>
                      <a:r>
                        <a:rPr lang="en-US" sz="1500">
                          <a:latin typeface="Optima" panose="02000503060000020004" pitchFamily="2" charset="0"/>
                        </a:rPr>
                        <a:t>Fragmented data across ERPs/CMMS; poor visibility in global ops (Ports, Logistics, Rail, Defense); hinders resource allocation.</a:t>
                      </a:r>
                    </a:p>
                  </a:txBody>
                  <a:tcPr marL="20820" marR="20820" marT="10410" marB="10410" anchor="ctr"/>
                </a:tc>
                <a:tc>
                  <a:txBody>
                    <a:bodyPr/>
                    <a:lstStyle/>
                    <a:p>
                      <a:pPr>
                        <a:buNone/>
                      </a:pPr>
                      <a:r>
                        <a:rPr lang="en-US" sz="1500">
                          <a:latin typeface="Optima" panose="02000503060000020004" pitchFamily="2" charset="0"/>
                        </a:rPr>
                        <a:t>Multi-domain/multi-lingual unification; SAP BTP/CPI integrations; cloud/on-premise flexibility → single source of truth.</a:t>
                      </a:r>
                    </a:p>
                  </a:txBody>
                  <a:tcPr marL="20820" marR="20820" marT="10410" marB="10410" anchor="ctr"/>
                </a:tc>
                <a:tc>
                  <a:txBody>
                    <a:bodyPr/>
                    <a:lstStyle/>
                    <a:p>
                      <a:pPr>
                        <a:buNone/>
                      </a:pPr>
                      <a:r>
                        <a:rPr lang="en-US" sz="1500">
                          <a:latin typeface="Optima" panose="02000503060000020004" pitchFamily="2" charset="0"/>
                        </a:rPr>
                        <a:t>Superior SAP-native fit for asset-intensive ops; less integration effort vs. Reltio/</a:t>
                      </a:r>
                      <a:r>
                        <a:rPr lang="en-US" sz="1500" err="1">
                          <a:latin typeface="Optima" panose="02000503060000020004" pitchFamily="2" charset="0"/>
                        </a:rPr>
                        <a:t>Stibo's</a:t>
                      </a:r>
                      <a:r>
                        <a:rPr lang="en-US" sz="1500">
                          <a:latin typeface="Optima" panose="02000503060000020004" pitchFamily="2" charset="0"/>
                        </a:rPr>
                        <a:t> cloud-native but less specialized approach.</a:t>
                      </a:r>
                    </a:p>
                  </a:txBody>
                  <a:tcPr marL="20820" marR="20820" marT="10410" marB="10410" anchor="ctr"/>
                </a:tc>
                <a:extLst>
                  <a:ext uri="{0D108BD9-81ED-4DB2-BD59-A6C34878D82A}">
                    <a16:rowId xmlns:a16="http://schemas.microsoft.com/office/drawing/2014/main" val="3073773950"/>
                  </a:ext>
                </a:extLst>
              </a:tr>
            </a:tbl>
          </a:graphicData>
        </a:graphic>
      </p:graphicFrame>
    </p:spTree>
    <p:extLst>
      <p:ext uri="{BB962C8B-B14F-4D97-AF65-F5344CB8AC3E}">
        <p14:creationId xmlns:p14="http://schemas.microsoft.com/office/powerpoint/2010/main" val="210761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663D0-A85D-6FCB-D004-73D8D96FC230}"/>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A3907417-571F-9E7C-5393-FF5091662F5C}"/>
              </a:ext>
            </a:extLst>
          </p:cNvPr>
          <p:cNvSpPr txBox="1"/>
          <p:nvPr/>
        </p:nvSpPr>
        <p:spPr>
          <a:xfrm>
            <a:off x="236306" y="107991"/>
            <a:ext cx="11831198" cy="5232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r>
              <a:rPr lang="en-US" sz="2800" b="1">
                <a:latin typeface="Optima" panose="02000503060000020004" pitchFamily="2" charset="0"/>
              </a:rPr>
              <a:t>PiLog Group's Path to Market Leadership in MDM </a:t>
            </a:r>
          </a:p>
        </p:txBody>
      </p:sp>
      <p:sp>
        <p:nvSpPr>
          <p:cNvPr id="2" name="Rectangle 1">
            <a:extLst>
              <a:ext uri="{FF2B5EF4-FFF2-40B4-BE49-F238E27FC236}">
                <a16:creationId xmlns:a16="http://schemas.microsoft.com/office/drawing/2014/main" id="{D3961DDD-E364-9279-87A8-E7FB6437C86E}"/>
              </a:ext>
            </a:extLst>
          </p:cNvPr>
          <p:cNvSpPr>
            <a:spLocks noChangeArrowheads="1"/>
          </p:cNvSpPr>
          <p:nvPr/>
        </p:nvSpPr>
        <p:spPr bwMode="auto">
          <a:xfrm>
            <a:off x="236306" y="965542"/>
            <a:ext cx="11730407"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effectLst/>
                <a:latin typeface="Optima" panose="02000503060000020004" pitchFamily="2" charset="0"/>
              </a:rPr>
              <a:t>To become the </a:t>
            </a:r>
            <a:r>
              <a:rPr kumimoji="0" lang="en-US" altLang="en-US" sz="1800" b="1" i="0" u="none" strike="noStrike" cap="none" normalizeH="0" baseline="0">
                <a:ln>
                  <a:noFill/>
                </a:ln>
                <a:effectLst/>
                <a:latin typeface="Optima" panose="02000503060000020004" pitchFamily="2" charset="0"/>
              </a:rPr>
              <a:t>best-in-class MDM provider</a:t>
            </a:r>
            <a:r>
              <a:rPr kumimoji="0" lang="en-US" altLang="en-US" sz="1800" b="0" i="0" u="none" strike="noStrike" cap="none" normalizeH="0" baseline="0">
                <a:ln>
                  <a:noFill/>
                </a:ln>
                <a:effectLst/>
                <a:latin typeface="Optima" panose="02000503060000020004" pitchFamily="2" charset="0"/>
              </a:rPr>
              <a:t> beating competitors like Informatica, Reltio, SAP MDG, </a:t>
            </a:r>
            <a:r>
              <a:rPr kumimoji="0" lang="en-US" altLang="en-US" sz="1800" b="0" i="0" u="none" strike="noStrike" cap="none" normalizeH="0" baseline="0" err="1">
                <a:ln>
                  <a:noFill/>
                </a:ln>
                <a:effectLst/>
                <a:latin typeface="Optima" panose="02000503060000020004" pitchFamily="2" charset="0"/>
              </a:rPr>
              <a:t>Stibo</a:t>
            </a:r>
            <a:r>
              <a:rPr kumimoji="0" lang="en-US" altLang="en-US" sz="1800" b="0" i="0" u="none" strike="noStrike" cap="none" normalizeH="0" baseline="0">
                <a:ln>
                  <a:noFill/>
                </a:ln>
                <a:effectLst/>
                <a:latin typeface="Optima" panose="02000503060000020004" pitchFamily="2" charset="0"/>
              </a:rPr>
              <a:t> Systems, and </a:t>
            </a:r>
            <a:r>
              <a:rPr kumimoji="0" lang="en-US" altLang="en-US" sz="1800" b="0" i="0" u="none" strike="noStrike" cap="none" normalizeH="0" baseline="0" err="1">
                <a:ln>
                  <a:noFill/>
                </a:ln>
                <a:effectLst/>
                <a:latin typeface="Optima" panose="02000503060000020004" pitchFamily="2" charset="0"/>
              </a:rPr>
              <a:t>Profisee</a:t>
            </a:r>
            <a:r>
              <a:rPr kumimoji="0" lang="en-US" altLang="en-US" sz="1800" b="0" i="0" u="none" strike="noStrike" cap="none" normalizeH="0" baseline="0">
                <a:ln>
                  <a:noFill/>
                </a:ln>
                <a:effectLst/>
                <a:latin typeface="Optima" panose="02000503060000020004" pitchFamily="2" charset="0"/>
              </a:rPr>
              <a:t>, PiLog Group must aggressively build </a:t>
            </a:r>
            <a:r>
              <a:rPr kumimoji="0" lang="en-US" altLang="en-US" sz="1800" b="1" i="0" u="none" strike="noStrike" cap="none" normalizeH="0" baseline="0">
                <a:ln>
                  <a:noFill/>
                </a:ln>
                <a:effectLst/>
                <a:latin typeface="Optima" panose="02000503060000020004" pitchFamily="2" charset="0"/>
              </a:rPr>
              <a:t>global brand awareness</a:t>
            </a:r>
            <a:r>
              <a:rPr kumimoji="0" lang="en-US" altLang="en-US" sz="1800" b="0" i="0" u="none" strike="noStrike" cap="none" normalizeH="0" baseline="0">
                <a:ln>
                  <a:noFill/>
                </a:ln>
                <a:effectLst/>
                <a:latin typeface="Optima" panose="02000503060000020004" pitchFamily="2" charset="0"/>
              </a:rPr>
              <a:t> while closing visibility and scale gaps. Your core strengths—</a:t>
            </a:r>
            <a:r>
              <a:rPr kumimoji="0" lang="en-US" altLang="en-US" sz="1800" b="1" i="0" u="none" strike="noStrike" cap="none" normalizeH="0" baseline="0">
                <a:ln>
                  <a:noFill/>
                </a:ln>
                <a:effectLst/>
                <a:latin typeface="Optima" panose="02000503060000020004" pitchFamily="2" charset="0"/>
              </a:rPr>
              <a:t>niche expertise in asset-intensive MRO/spares</a:t>
            </a:r>
            <a:r>
              <a:rPr kumimoji="0" lang="en-US" altLang="en-US" sz="1800" b="0" i="0" u="none" strike="noStrike" cap="none" normalizeH="0" baseline="0">
                <a:ln>
                  <a:noFill/>
                </a:ln>
                <a:effectLst/>
                <a:latin typeface="Optima" panose="02000503060000020004" pitchFamily="2" charset="0"/>
              </a:rPr>
              <a:t>, </a:t>
            </a:r>
            <a:r>
              <a:rPr kumimoji="0" lang="en-US" altLang="en-US" sz="1800" b="1" i="0" u="none" strike="noStrike" cap="none" normalizeH="0" baseline="0">
                <a:ln>
                  <a:noFill/>
                </a:ln>
                <a:effectLst/>
                <a:latin typeface="Optima" panose="02000503060000020004" pitchFamily="2" charset="0"/>
              </a:rPr>
              <a:t>ISO-standardized (8000/14224) material/service/asset data governance</a:t>
            </a:r>
            <a:r>
              <a:rPr kumimoji="0" lang="en-US" altLang="en-US" sz="1800" b="0" i="0" u="none" strike="noStrike" cap="none" normalizeH="0" baseline="0">
                <a:ln>
                  <a:noFill/>
                </a:ln>
                <a:effectLst/>
                <a:latin typeface="Optima" panose="02000503060000020004" pitchFamily="2" charset="0"/>
              </a:rPr>
              <a:t>, </a:t>
            </a:r>
            <a:r>
              <a:rPr kumimoji="0" lang="en-US" altLang="en-US" sz="1800" b="1" i="0" u="none" strike="noStrike" cap="none" normalizeH="0" baseline="0">
                <a:ln>
                  <a:noFill/>
                </a:ln>
                <a:effectLst/>
                <a:latin typeface="Optima" panose="02000503060000020004" pitchFamily="2" charset="0"/>
              </a:rPr>
              <a:t>high customer satisfaction (4.7/5 on Gartner Peer Insights)</a:t>
            </a:r>
            <a:r>
              <a:rPr kumimoji="0" lang="en-US" altLang="en-US" sz="1800" b="0" i="0" u="none" strike="noStrike" cap="none" normalizeH="0" baseline="0">
                <a:ln>
                  <a:noFill/>
                </a:ln>
                <a:effectLst/>
                <a:latin typeface="Optima" panose="02000503060000020004" pitchFamily="2" charset="0"/>
              </a:rPr>
              <a:t>, and </a:t>
            </a:r>
            <a:r>
              <a:rPr kumimoji="0" lang="en-US" altLang="en-US" sz="1800" b="1" i="0" u="none" strike="noStrike" cap="none" normalizeH="0" baseline="0">
                <a:ln>
                  <a:noFill/>
                </a:ln>
                <a:effectLst/>
                <a:latin typeface="Optima" panose="02000503060000020004" pitchFamily="2" charset="0"/>
              </a:rPr>
              <a:t>proven ROI in Oil &amp; Gas</a:t>
            </a:r>
            <a:r>
              <a:rPr lang="en-US" altLang="en-US" b="1">
                <a:latin typeface="Optima" panose="02000503060000020004" pitchFamily="2" charset="0"/>
              </a:rPr>
              <a:t>, </a:t>
            </a:r>
            <a:r>
              <a:rPr kumimoji="0" lang="en-US" altLang="en-US" sz="1800" b="1" i="0" u="none" strike="noStrike" cap="none" normalizeH="0" baseline="0">
                <a:ln>
                  <a:noFill/>
                </a:ln>
                <a:effectLst/>
                <a:latin typeface="Optima" panose="02000503060000020004" pitchFamily="2" charset="0"/>
              </a:rPr>
              <a:t>Petrochemicals, Mining, Utilities, Chemicals etc.</a:t>
            </a:r>
            <a:r>
              <a:rPr lang="en-US" altLang="en-US">
                <a:latin typeface="Optima" panose="02000503060000020004" pitchFamily="2" charset="0"/>
              </a:rPr>
              <a:t> </a:t>
            </a:r>
            <a:r>
              <a:rPr kumimoji="0" lang="en-US" altLang="en-US" sz="1800" b="0" i="0" u="none" strike="noStrike" cap="none" normalizeH="0" baseline="0">
                <a:ln>
                  <a:noFill/>
                </a:ln>
                <a:effectLst/>
                <a:latin typeface="Optima" panose="02000503060000020004" pitchFamily="2" charset="0"/>
              </a:rPr>
              <a:t>must be the messaging cornerstone.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effectLst/>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effectLst/>
                <a:latin typeface="Optima" panose="02000503060000020004" pitchFamily="2" charset="0"/>
              </a:rPr>
              <a:t>In 2025–2026, B2B industrial &amp; enterprise software marketing emphasizes </a:t>
            </a:r>
            <a:r>
              <a:rPr kumimoji="0" lang="en-US" altLang="en-US" sz="1800" b="1" i="0" u="none" strike="noStrike" cap="none" normalizeH="0" baseline="0">
                <a:ln>
                  <a:noFill/>
                </a:ln>
                <a:effectLst/>
                <a:latin typeface="Optima" panose="02000503060000020004" pitchFamily="2" charset="0"/>
              </a:rPr>
              <a:t>LinkedIn dominance</a:t>
            </a:r>
            <a:r>
              <a:rPr kumimoji="0" lang="en-US" altLang="en-US" sz="1800" b="0" i="0" u="none" strike="noStrike" cap="none" normalizeH="0" baseline="0">
                <a:ln>
                  <a:noFill/>
                </a:ln>
                <a:effectLst/>
                <a:latin typeface="Optima" panose="02000503060000020004" pitchFamily="2" charset="0"/>
              </a:rPr>
              <a:t>, </a:t>
            </a:r>
            <a:r>
              <a:rPr kumimoji="0" lang="en-US" altLang="en-US" sz="1800" b="1" i="0" u="none" strike="noStrike" cap="none" normalizeH="0" baseline="0">
                <a:ln>
                  <a:noFill/>
                </a:ln>
                <a:effectLst/>
                <a:latin typeface="Optima" panose="02000503060000020004" pitchFamily="2" charset="0"/>
              </a:rPr>
              <a:t>thought leadership + educational content</a:t>
            </a:r>
            <a:r>
              <a:rPr kumimoji="0" lang="en-US" altLang="en-US" sz="1800" b="0" i="0" u="none" strike="noStrike" cap="none" normalizeH="0" baseline="0">
                <a:ln>
                  <a:noFill/>
                </a:ln>
                <a:effectLst/>
                <a:latin typeface="Optima" panose="02000503060000020004" pitchFamily="2" charset="0"/>
              </a:rPr>
              <a:t>, </a:t>
            </a:r>
            <a:r>
              <a:rPr kumimoji="0" lang="en-US" altLang="en-US" sz="1800" b="1" i="0" u="none" strike="noStrike" cap="none" normalizeH="0" baseline="0">
                <a:ln>
                  <a:noFill/>
                </a:ln>
                <a:effectLst/>
                <a:latin typeface="Optima" panose="02000503060000020004" pitchFamily="2" charset="0"/>
              </a:rPr>
              <a:t>ABM (Account-Based Marketing)</a:t>
            </a:r>
            <a:r>
              <a:rPr kumimoji="0" lang="en-US" altLang="en-US" sz="1800" b="0" i="0" u="none" strike="noStrike" cap="none" normalizeH="0" baseline="0">
                <a:ln>
                  <a:noFill/>
                </a:ln>
                <a:effectLst/>
                <a:latin typeface="Optima" panose="02000503060000020004" pitchFamily="2" charset="0"/>
              </a:rPr>
              <a:t>, </a:t>
            </a:r>
            <a:r>
              <a:rPr kumimoji="0" lang="en-US" altLang="en-US" sz="1800" b="1" i="0" u="none" strike="noStrike" cap="none" normalizeH="0" baseline="0">
                <a:ln>
                  <a:noFill/>
                </a:ln>
                <a:effectLst/>
                <a:latin typeface="Optima" panose="02000503060000020004" pitchFamily="2" charset="0"/>
              </a:rPr>
              <a:t>AI-optimized SEO/AEO (Answer Engine Optimization)</a:t>
            </a:r>
            <a:r>
              <a:rPr kumimoji="0" lang="en-US" altLang="en-US" sz="1800" b="0" i="0" u="none" strike="noStrike" cap="none" normalizeH="0" baseline="0">
                <a:ln>
                  <a:noFill/>
                </a:ln>
                <a:effectLst/>
                <a:latin typeface="Optima" panose="02000503060000020004" pitchFamily="2" charset="0"/>
              </a:rPr>
              <a:t>, </a:t>
            </a:r>
            <a:r>
              <a:rPr kumimoji="0" lang="en-US" altLang="en-US" sz="1800" b="1" i="0" u="none" strike="noStrike" cap="none" normalizeH="0" baseline="0">
                <a:ln>
                  <a:noFill/>
                </a:ln>
                <a:effectLst/>
                <a:latin typeface="Optima" panose="02000503060000020004" pitchFamily="2" charset="0"/>
              </a:rPr>
              <a:t>video/webinars</a:t>
            </a:r>
            <a:r>
              <a:rPr kumimoji="0" lang="en-US" altLang="en-US" sz="1800" b="0" i="0" u="none" strike="noStrike" cap="none" normalizeH="0" baseline="0">
                <a:ln>
                  <a:noFill/>
                </a:ln>
                <a:effectLst/>
                <a:latin typeface="Optima" panose="02000503060000020004" pitchFamily="2" charset="0"/>
              </a:rPr>
              <a:t>, and </a:t>
            </a:r>
            <a:r>
              <a:rPr kumimoji="0" lang="en-US" altLang="en-US" sz="1800" b="1" i="0" u="none" strike="noStrike" cap="none" normalizeH="0" baseline="0">
                <a:ln>
                  <a:noFill/>
                </a:ln>
                <a:effectLst/>
                <a:latin typeface="Optima" panose="02000503060000020004" pitchFamily="2" charset="0"/>
              </a:rPr>
              <a:t>measurable ROI storytelling</a:t>
            </a:r>
            <a:r>
              <a:rPr kumimoji="0" lang="en-US" altLang="en-US" sz="1800" b="0" i="0" u="none" strike="noStrike" cap="none" normalizeH="0" baseline="0">
                <a:ln>
                  <a:noFill/>
                </a:ln>
                <a:effectLst/>
                <a:latin typeface="Optima" panose="02000503060000020004" pitchFamily="2"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effectLst/>
                <a:latin typeface="Optima" panose="02000503060000020004" pitchFamily="2" charset="0"/>
              </a:rPr>
              <a:t>PiLog should position as </a:t>
            </a:r>
            <a:r>
              <a:rPr kumimoji="0" lang="en-US" altLang="en-US" sz="1800" b="1" i="0" u="none" strike="noStrike" cap="none" normalizeH="0" baseline="0">
                <a:ln>
                  <a:noFill/>
                </a:ln>
                <a:effectLst/>
                <a:latin typeface="Optima" panose="02000503060000020004" pitchFamily="2" charset="0"/>
              </a:rPr>
              <a:t>"The Trusted Specialist in Asset &amp; Supply Chain Data Excellence”,</a:t>
            </a:r>
            <a:r>
              <a:rPr kumimoji="0" lang="en-US" altLang="en-US" sz="1800" b="0" i="0" u="none" strike="noStrike" cap="none" normalizeH="0" baseline="0">
                <a:ln>
                  <a:noFill/>
                </a:ln>
                <a:effectLst/>
                <a:latin typeface="Optima" panose="02000503060000020004" pitchFamily="2" charset="0"/>
              </a:rPr>
              <a:t> the go-to for regulated, standards-driven industries where generalist MDM falls short.</a:t>
            </a:r>
          </a:p>
        </p:txBody>
      </p:sp>
    </p:spTree>
    <p:extLst>
      <p:ext uri="{BB962C8B-B14F-4D97-AF65-F5344CB8AC3E}">
        <p14:creationId xmlns:p14="http://schemas.microsoft.com/office/powerpoint/2010/main" val="354301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97AE8-8DA0-0D72-044C-66F38C676501}"/>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1B4725CF-BBE9-C1C2-EB60-2C4010182BD3}"/>
              </a:ext>
            </a:extLst>
          </p:cNvPr>
          <p:cNvSpPr txBox="1"/>
          <p:nvPr/>
        </p:nvSpPr>
        <p:spPr>
          <a:xfrm>
            <a:off x="236306" y="107991"/>
            <a:ext cx="11831198" cy="5232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r>
              <a:rPr lang="en-US" sz="2800" b="1">
                <a:latin typeface="Optima" panose="02000503060000020004" pitchFamily="2" charset="0"/>
              </a:rPr>
              <a:t>PiLog Group's Path to Market Leadership in MDM </a:t>
            </a:r>
          </a:p>
        </p:txBody>
      </p:sp>
      <p:graphicFrame>
        <p:nvGraphicFramePr>
          <p:cNvPr id="3" name="Table 2">
            <a:extLst>
              <a:ext uri="{FF2B5EF4-FFF2-40B4-BE49-F238E27FC236}">
                <a16:creationId xmlns:a16="http://schemas.microsoft.com/office/drawing/2014/main" id="{04A653A0-74AA-F811-B239-CD12BBD995E0}"/>
              </a:ext>
            </a:extLst>
          </p:cNvPr>
          <p:cNvGraphicFramePr>
            <a:graphicFrameLocks noGrp="1"/>
          </p:cNvGraphicFramePr>
          <p:nvPr>
            <p:extLst>
              <p:ext uri="{D42A27DB-BD31-4B8C-83A1-F6EECF244321}">
                <p14:modId xmlns:p14="http://schemas.microsoft.com/office/powerpoint/2010/main" val="1952717003"/>
              </p:ext>
            </p:extLst>
          </p:nvPr>
        </p:nvGraphicFramePr>
        <p:xfrm>
          <a:off x="386585" y="1323341"/>
          <a:ext cx="11301830" cy="4971442"/>
        </p:xfrm>
        <a:graphic>
          <a:graphicData uri="http://schemas.openxmlformats.org/drawingml/2006/table">
            <a:tbl>
              <a:tblPr firstRow="1">
                <a:tableStyleId>{1E171933-4619-4E11-9A3F-F7608DF75F80}</a:tableStyleId>
              </a:tblPr>
              <a:tblGrid>
                <a:gridCol w="2260366">
                  <a:extLst>
                    <a:ext uri="{9D8B030D-6E8A-4147-A177-3AD203B41FA5}">
                      <a16:colId xmlns:a16="http://schemas.microsoft.com/office/drawing/2014/main" val="1946962088"/>
                    </a:ext>
                  </a:extLst>
                </a:gridCol>
                <a:gridCol w="2260366">
                  <a:extLst>
                    <a:ext uri="{9D8B030D-6E8A-4147-A177-3AD203B41FA5}">
                      <a16:colId xmlns:a16="http://schemas.microsoft.com/office/drawing/2014/main" val="3537443104"/>
                    </a:ext>
                  </a:extLst>
                </a:gridCol>
                <a:gridCol w="2260366">
                  <a:extLst>
                    <a:ext uri="{9D8B030D-6E8A-4147-A177-3AD203B41FA5}">
                      <a16:colId xmlns:a16="http://schemas.microsoft.com/office/drawing/2014/main" val="3435076216"/>
                    </a:ext>
                  </a:extLst>
                </a:gridCol>
                <a:gridCol w="2260366">
                  <a:extLst>
                    <a:ext uri="{9D8B030D-6E8A-4147-A177-3AD203B41FA5}">
                      <a16:colId xmlns:a16="http://schemas.microsoft.com/office/drawing/2014/main" val="1108418247"/>
                    </a:ext>
                  </a:extLst>
                </a:gridCol>
                <a:gridCol w="2260366">
                  <a:extLst>
                    <a:ext uri="{9D8B030D-6E8A-4147-A177-3AD203B41FA5}">
                      <a16:colId xmlns:a16="http://schemas.microsoft.com/office/drawing/2014/main" val="1560373360"/>
                    </a:ext>
                  </a:extLst>
                </a:gridCol>
              </a:tblGrid>
              <a:tr h="795952">
                <a:tc>
                  <a:txBody>
                    <a:bodyPr/>
                    <a:lstStyle/>
                    <a:p>
                      <a:pPr>
                        <a:buNone/>
                      </a:pPr>
                      <a:r>
                        <a:rPr lang="en-US" sz="1500">
                          <a:latin typeface="Optima" panose="02000503060000020004" pitchFamily="2" charset="0"/>
                        </a:rPr>
                        <a:t>Region</a:t>
                      </a:r>
                    </a:p>
                  </a:txBody>
                  <a:tcPr marL="26695" marR="26695" marT="13348" marB="13348" anchor="ctr"/>
                </a:tc>
                <a:tc>
                  <a:txBody>
                    <a:bodyPr/>
                    <a:lstStyle/>
                    <a:p>
                      <a:pPr>
                        <a:buNone/>
                      </a:pPr>
                      <a:r>
                        <a:rPr lang="en-US" sz="1500">
                          <a:latin typeface="Optima" panose="02000503060000020004" pitchFamily="2" charset="0"/>
                        </a:rPr>
                        <a:t>Key Market Characteristics &amp; Preferences (2025–2026)</a:t>
                      </a:r>
                    </a:p>
                  </a:txBody>
                  <a:tcPr marL="26695" marR="26695" marT="13348" marB="13348" anchor="ctr"/>
                </a:tc>
                <a:tc>
                  <a:txBody>
                    <a:bodyPr/>
                    <a:lstStyle/>
                    <a:p>
                      <a:pPr>
                        <a:buNone/>
                      </a:pPr>
                      <a:r>
                        <a:rPr lang="en-US" sz="1500">
                          <a:latin typeface="Optima" panose="02000503060000020004" pitchFamily="2" charset="0"/>
                        </a:rPr>
                        <a:t>Priority Channels &amp; Tactics</a:t>
                      </a:r>
                    </a:p>
                  </a:txBody>
                  <a:tcPr marL="26695" marR="26695" marT="13348" marB="13348" anchor="ctr"/>
                </a:tc>
                <a:tc>
                  <a:txBody>
                    <a:bodyPr/>
                    <a:lstStyle/>
                    <a:p>
                      <a:pPr>
                        <a:buNone/>
                      </a:pPr>
                      <a:r>
                        <a:rPr lang="en-US" sz="1500">
                          <a:latin typeface="Optima" panose="02000503060000020004" pitchFamily="2" charset="0"/>
                        </a:rPr>
                        <a:t>Core Messaging Adaptation &amp; Gap Closure</a:t>
                      </a:r>
                    </a:p>
                  </a:txBody>
                  <a:tcPr marL="26695" marR="26695" marT="13348" marB="13348" anchor="ctr"/>
                </a:tc>
                <a:tc>
                  <a:txBody>
                    <a:bodyPr/>
                    <a:lstStyle/>
                    <a:p>
                      <a:pPr>
                        <a:buNone/>
                      </a:pPr>
                      <a:r>
                        <a:rPr lang="en-US" sz="1500">
                          <a:latin typeface="Optima" panose="02000503060000020004" pitchFamily="2" charset="0"/>
                        </a:rPr>
                        <a:t>Competitive Edge Highlight</a:t>
                      </a:r>
                    </a:p>
                  </a:txBody>
                  <a:tcPr marL="26695" marR="26695" marT="13348" marB="13348" anchor="ctr"/>
                </a:tc>
                <a:extLst>
                  <a:ext uri="{0D108BD9-81ED-4DB2-BD59-A6C34878D82A}">
                    <a16:rowId xmlns:a16="http://schemas.microsoft.com/office/drawing/2014/main" val="761453198"/>
                  </a:ext>
                </a:extLst>
              </a:tr>
              <a:tr h="1562081">
                <a:tc>
                  <a:txBody>
                    <a:bodyPr/>
                    <a:lstStyle/>
                    <a:p>
                      <a:pPr>
                        <a:buNone/>
                      </a:pPr>
                      <a:r>
                        <a:rPr lang="en-US" sz="1500" b="1">
                          <a:latin typeface="Optima" panose="02000503060000020004" pitchFamily="2" charset="0"/>
                        </a:rPr>
                        <a:t>Middle East</a:t>
                      </a:r>
                    </a:p>
                    <a:p>
                      <a:pPr>
                        <a:buNone/>
                      </a:pPr>
                      <a:r>
                        <a:rPr lang="en-US" sz="1500">
                          <a:latin typeface="Optima" panose="02000503060000020004" pitchFamily="2" charset="0"/>
                        </a:rPr>
                        <a:t>(Stronghold: UAE/Saudi focus)</a:t>
                      </a:r>
                    </a:p>
                  </a:txBody>
                  <a:tcPr marL="26695" marR="26695" marT="13348" marB="13348" anchor="ctr"/>
                </a:tc>
                <a:tc>
                  <a:txBody>
                    <a:bodyPr/>
                    <a:lstStyle/>
                    <a:p>
                      <a:pPr>
                        <a:buNone/>
                      </a:pPr>
                      <a:r>
                        <a:rPr lang="en-US" sz="1500">
                          <a:latin typeface="Optima" panose="02000503060000020004" pitchFamily="2" charset="0"/>
                        </a:rPr>
                        <a:t>High oil &amp; gas, Petrochem, Mining, </a:t>
                      </a:r>
                      <a:r>
                        <a:rPr lang="en-US" sz="1500" err="1">
                          <a:latin typeface="Optima" panose="02000503060000020004" pitchFamily="2" charset="0"/>
                        </a:rPr>
                        <a:t>Infrastucture</a:t>
                      </a:r>
                      <a:r>
                        <a:rPr lang="en-US" sz="1500">
                          <a:latin typeface="Optima" panose="02000503060000020004" pitchFamily="2" charset="0"/>
                        </a:rPr>
                        <a:t> concentration; relationship-driven; events critical; mobile-first; growing AI interest.</a:t>
                      </a:r>
                    </a:p>
                  </a:txBody>
                  <a:tcPr marL="26695" marR="26695" marT="13348" marB="13348" anchor="ctr"/>
                </a:tc>
                <a:tc>
                  <a:txBody>
                    <a:bodyPr/>
                    <a:lstStyle/>
                    <a:p>
                      <a:pPr>
                        <a:buNone/>
                      </a:pPr>
                      <a:r>
                        <a:rPr lang="en-US" sz="1500">
                          <a:latin typeface="Optima" panose="02000503060000020004" pitchFamily="2" charset="0"/>
                        </a:rPr>
                        <a:t>LinkedIn + local events (ADIPEC, OTC Asia); Arabic/English bilingual content; ABM on ADNOC/SABIC accounts.</a:t>
                      </a:r>
                    </a:p>
                  </a:txBody>
                  <a:tcPr marL="26695" marR="26695" marT="13348" marB="13348" anchor="ctr"/>
                </a:tc>
                <a:tc>
                  <a:txBody>
                    <a:bodyPr/>
                    <a:lstStyle/>
                    <a:p>
                      <a:pPr>
                        <a:buNone/>
                      </a:pPr>
                      <a:r>
                        <a:rPr lang="en-US" sz="1500">
                          <a:latin typeface="Optima" panose="02000503060000020004" pitchFamily="2" charset="0"/>
                        </a:rPr>
                        <a:t>"Trusted Local Partner in GCC — Proven Savings for Aramco, ADNOC &amp; SABIC" (heavy case studies). Amplify regional offices &amp; Arabic webinars.</a:t>
                      </a:r>
                    </a:p>
                  </a:txBody>
                  <a:tcPr marL="26695" marR="26695" marT="13348" marB="13348" anchor="ctr"/>
                </a:tc>
                <a:tc>
                  <a:txBody>
                    <a:bodyPr/>
                    <a:lstStyle/>
                    <a:p>
                      <a:pPr>
                        <a:buNone/>
                      </a:pPr>
                      <a:r>
                        <a:rPr lang="en-US" sz="1500">
                          <a:latin typeface="Optima" panose="02000503060000020004" pitchFamily="2" charset="0"/>
                        </a:rPr>
                        <a:t>Leverage existing wins; counter Informatica's scale with "Faster ROI, Lower Cost, Deeper MRO Expertise".</a:t>
                      </a:r>
                    </a:p>
                  </a:txBody>
                  <a:tcPr marL="26695" marR="26695" marT="13348" marB="13348" anchor="ctr"/>
                </a:tc>
                <a:extLst>
                  <a:ext uri="{0D108BD9-81ED-4DB2-BD59-A6C34878D82A}">
                    <a16:rowId xmlns:a16="http://schemas.microsoft.com/office/drawing/2014/main" val="2934474086"/>
                  </a:ext>
                </a:extLst>
              </a:tr>
              <a:tr h="1562081">
                <a:tc>
                  <a:txBody>
                    <a:bodyPr/>
                    <a:lstStyle/>
                    <a:p>
                      <a:pPr>
                        <a:buNone/>
                      </a:pPr>
                      <a:r>
                        <a:rPr lang="en-US" sz="1500" b="1">
                          <a:latin typeface="Optima" panose="02000503060000020004" pitchFamily="2" charset="0"/>
                        </a:rPr>
                        <a:t>Europe</a:t>
                      </a:r>
                      <a:endParaRPr lang="en-US" sz="1500">
                        <a:latin typeface="Optima" panose="02000503060000020004" pitchFamily="2" charset="0"/>
                      </a:endParaRPr>
                    </a:p>
                  </a:txBody>
                  <a:tcPr marL="26695" marR="26695" marT="13348" marB="13348" anchor="ctr"/>
                </a:tc>
                <a:tc>
                  <a:txBody>
                    <a:bodyPr/>
                    <a:lstStyle/>
                    <a:p>
                      <a:pPr>
                        <a:buNone/>
                      </a:pPr>
                      <a:r>
                        <a:rPr lang="en-US" sz="1500">
                          <a:latin typeface="Optima" panose="02000503060000020004" pitchFamily="2" charset="0"/>
                        </a:rPr>
                        <a:t>Strict GDPR/privacy; mature B2B; value technical depth; LinkedIn + content-led; conservative buyers.</a:t>
                      </a:r>
                    </a:p>
                  </a:txBody>
                  <a:tcPr marL="26695" marR="26695" marT="13348" marB="13348" anchor="ctr"/>
                </a:tc>
                <a:tc>
                  <a:txBody>
                    <a:bodyPr/>
                    <a:lstStyle/>
                    <a:p>
                      <a:pPr>
                        <a:buNone/>
                      </a:pPr>
                      <a:r>
                        <a:rPr lang="en-US" sz="1500">
                          <a:latin typeface="Optima" panose="02000503060000020004" pitchFamily="2" charset="0"/>
                        </a:rPr>
                        <a:t>LinkedIn organic + paid; SEO-optimized whitepapers; webinars on "ISO 14224 Compliance in Energy Transition".</a:t>
                      </a:r>
                    </a:p>
                  </a:txBody>
                  <a:tcPr marL="26695" marR="26695" marT="13348" marB="13348" anchor="ctr"/>
                </a:tc>
                <a:tc>
                  <a:txBody>
                    <a:bodyPr/>
                    <a:lstStyle/>
                    <a:p>
                      <a:pPr>
                        <a:buNone/>
                      </a:pPr>
                      <a:r>
                        <a:rPr lang="en-US" sz="1500">
                          <a:latin typeface="Optima" panose="02000503060000020004" pitchFamily="2" charset="0"/>
                        </a:rPr>
                        <a:t>"European-Grade Governance for Energy &amp; Utilities Transition" — emphasize standards, sustainability, audit-readiness.</a:t>
                      </a:r>
                    </a:p>
                  </a:txBody>
                  <a:tcPr marL="26695" marR="26695" marT="13348" marB="13348" anchor="ctr"/>
                </a:tc>
                <a:tc>
                  <a:txBody>
                    <a:bodyPr/>
                    <a:lstStyle/>
                    <a:p>
                      <a:pPr>
                        <a:buNone/>
                      </a:pPr>
                      <a:r>
                        <a:rPr lang="en-US" sz="1500">
                          <a:latin typeface="Optima" panose="02000503060000020004" pitchFamily="2" charset="0"/>
                        </a:rPr>
                        <a:t>Position against SAP MDG/Stibo with "Specialized, Not Generalist — Higher Satisfaction, Lower Implementation Risk".</a:t>
                      </a:r>
                    </a:p>
                  </a:txBody>
                  <a:tcPr marL="26695" marR="26695" marT="13348" marB="13348" anchor="ctr"/>
                </a:tc>
                <a:extLst>
                  <a:ext uri="{0D108BD9-81ED-4DB2-BD59-A6C34878D82A}">
                    <a16:rowId xmlns:a16="http://schemas.microsoft.com/office/drawing/2014/main" val="1452845251"/>
                  </a:ext>
                </a:extLst>
              </a:tr>
              <a:tr h="1051328">
                <a:tc>
                  <a:txBody>
                    <a:bodyPr/>
                    <a:lstStyle/>
                    <a:p>
                      <a:pPr>
                        <a:buNone/>
                      </a:pPr>
                      <a:r>
                        <a:rPr lang="en-US" sz="1500" b="1">
                          <a:latin typeface="Optima" panose="02000503060000020004" pitchFamily="2" charset="0"/>
                        </a:rPr>
                        <a:t>Africa</a:t>
                      </a:r>
                      <a:endParaRPr lang="en-US" sz="1500">
                        <a:latin typeface="Optima" panose="02000503060000020004" pitchFamily="2" charset="0"/>
                      </a:endParaRPr>
                    </a:p>
                  </a:txBody>
                  <a:tcPr marL="26695" marR="26695" marT="13348" marB="13348" anchor="ctr"/>
                </a:tc>
                <a:tc>
                  <a:txBody>
                    <a:bodyPr/>
                    <a:lstStyle/>
                    <a:p>
                      <a:pPr>
                        <a:buNone/>
                      </a:pPr>
                      <a:r>
                        <a:rPr lang="en-US" sz="1500">
                          <a:latin typeface="Optima" panose="02000503060000020004" pitchFamily="2" charset="0"/>
                        </a:rPr>
                        <a:t>Emerging mining/energy; cost-sensitive; mobile/social heavy; partnerships/events key.</a:t>
                      </a:r>
                    </a:p>
                  </a:txBody>
                  <a:tcPr marL="26695" marR="26695" marT="13348" marB="13348" anchor="ctr"/>
                </a:tc>
                <a:tc>
                  <a:txBody>
                    <a:bodyPr/>
                    <a:lstStyle/>
                    <a:p>
                      <a:pPr>
                        <a:buNone/>
                      </a:pPr>
                      <a:r>
                        <a:rPr lang="en-US" sz="1500">
                          <a:latin typeface="Optima" panose="02000503060000020004" pitchFamily="2" charset="0"/>
                        </a:rPr>
                        <a:t>LinkedIn + Mining Indaba sponsorship; short videos; localized case studies (South Africa focus).</a:t>
                      </a:r>
                    </a:p>
                  </a:txBody>
                  <a:tcPr marL="26695" marR="26695" marT="13348" marB="13348" anchor="ctr"/>
                </a:tc>
                <a:tc>
                  <a:txBody>
                    <a:bodyPr/>
                    <a:lstStyle/>
                    <a:p>
                      <a:pPr>
                        <a:buNone/>
                      </a:pPr>
                      <a:r>
                        <a:rPr lang="en-US" sz="1500">
                          <a:latin typeface="Optima" panose="02000503060000020004" pitchFamily="2" charset="0"/>
                        </a:rPr>
                        <a:t>"Affordable Excellence for African Mining &amp; Energy — Cut Spares Costs Without Complexity".</a:t>
                      </a:r>
                    </a:p>
                  </a:txBody>
                  <a:tcPr marL="26695" marR="26695" marT="13348" marB="13348" anchor="ctr"/>
                </a:tc>
                <a:tc>
                  <a:txBody>
                    <a:bodyPr/>
                    <a:lstStyle/>
                    <a:p>
                      <a:pPr>
                        <a:buNone/>
                      </a:pPr>
                      <a:r>
                        <a:rPr lang="en-US" sz="1500">
                          <a:latin typeface="Optima" panose="02000503060000020004" pitchFamily="2" charset="0"/>
                        </a:rPr>
                        <a:t>Stress cost-effectiveness vs. expensive global leaders; highlight quick wins in aging infrastructure.</a:t>
                      </a:r>
                    </a:p>
                  </a:txBody>
                  <a:tcPr marL="26695" marR="26695" marT="13348" marB="13348" anchor="ctr"/>
                </a:tc>
                <a:extLst>
                  <a:ext uri="{0D108BD9-81ED-4DB2-BD59-A6C34878D82A}">
                    <a16:rowId xmlns:a16="http://schemas.microsoft.com/office/drawing/2014/main" val="3383090074"/>
                  </a:ext>
                </a:extLst>
              </a:tr>
            </a:tbl>
          </a:graphicData>
        </a:graphic>
      </p:graphicFrame>
      <p:sp>
        <p:nvSpPr>
          <p:cNvPr id="5" name="TextBox 4">
            <a:extLst>
              <a:ext uri="{FF2B5EF4-FFF2-40B4-BE49-F238E27FC236}">
                <a16:creationId xmlns:a16="http://schemas.microsoft.com/office/drawing/2014/main" id="{E41DCEDF-EB66-69CE-080B-57B223BAF009}"/>
              </a:ext>
            </a:extLst>
          </p:cNvPr>
          <p:cNvSpPr txBox="1"/>
          <p:nvPr/>
        </p:nvSpPr>
        <p:spPr>
          <a:xfrm>
            <a:off x="266217" y="732976"/>
            <a:ext cx="9050062" cy="369332"/>
          </a:xfrm>
          <a:prstGeom prst="rect">
            <a:avLst/>
          </a:prstGeom>
          <a:noFill/>
        </p:spPr>
        <p:txBody>
          <a:bodyPr wrap="square">
            <a:spAutoFit/>
          </a:bodyPr>
          <a:lstStyle/>
          <a:p>
            <a:pPr algn="l">
              <a:buNone/>
            </a:pPr>
            <a:r>
              <a:rPr lang="en-US" b="1" i="0">
                <a:effectLst/>
                <a:latin typeface="Optima" panose="02000503060000020004" pitchFamily="2" charset="0"/>
              </a:rPr>
              <a:t>Region-Specific Campaigns &amp; Messaging (Tailored to Address Gaps &amp; Local Preferences)</a:t>
            </a:r>
          </a:p>
        </p:txBody>
      </p:sp>
    </p:spTree>
    <p:extLst>
      <p:ext uri="{BB962C8B-B14F-4D97-AF65-F5344CB8AC3E}">
        <p14:creationId xmlns:p14="http://schemas.microsoft.com/office/powerpoint/2010/main" val="299997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DD629-EA9C-F880-60FA-DB258721EC7E}"/>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4DAAC88E-D93B-ABC9-236A-711684489143}"/>
              </a:ext>
            </a:extLst>
          </p:cNvPr>
          <p:cNvSpPr txBox="1"/>
          <p:nvPr/>
        </p:nvSpPr>
        <p:spPr>
          <a:xfrm>
            <a:off x="236306" y="107991"/>
            <a:ext cx="11831198" cy="5232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r>
              <a:rPr lang="en-US" sz="2800" b="1">
                <a:latin typeface="Optima" panose="02000503060000020004" pitchFamily="2" charset="0"/>
              </a:rPr>
              <a:t>PiLog Group's Path to Market Leadership in MDM </a:t>
            </a:r>
          </a:p>
        </p:txBody>
      </p:sp>
      <p:graphicFrame>
        <p:nvGraphicFramePr>
          <p:cNvPr id="3" name="Table 2">
            <a:extLst>
              <a:ext uri="{FF2B5EF4-FFF2-40B4-BE49-F238E27FC236}">
                <a16:creationId xmlns:a16="http://schemas.microsoft.com/office/drawing/2014/main" id="{8461AD6C-A4A4-4936-D9CB-A89950D7566A}"/>
              </a:ext>
            </a:extLst>
          </p:cNvPr>
          <p:cNvGraphicFramePr>
            <a:graphicFrameLocks noGrp="1"/>
          </p:cNvGraphicFramePr>
          <p:nvPr>
            <p:extLst>
              <p:ext uri="{D42A27DB-BD31-4B8C-83A1-F6EECF244321}">
                <p14:modId xmlns:p14="http://schemas.microsoft.com/office/powerpoint/2010/main" val="3936803500"/>
              </p:ext>
            </p:extLst>
          </p:nvPr>
        </p:nvGraphicFramePr>
        <p:xfrm>
          <a:off x="386585" y="1323339"/>
          <a:ext cx="11301830" cy="5037704"/>
        </p:xfrm>
        <a:graphic>
          <a:graphicData uri="http://schemas.openxmlformats.org/drawingml/2006/table">
            <a:tbl>
              <a:tblPr firstRow="1">
                <a:tableStyleId>{1E171933-4619-4E11-9A3F-F7608DF75F80}</a:tableStyleId>
              </a:tblPr>
              <a:tblGrid>
                <a:gridCol w="1627745">
                  <a:extLst>
                    <a:ext uri="{9D8B030D-6E8A-4147-A177-3AD203B41FA5}">
                      <a16:colId xmlns:a16="http://schemas.microsoft.com/office/drawing/2014/main" val="1946962088"/>
                    </a:ext>
                  </a:extLst>
                </a:gridCol>
                <a:gridCol w="2892987">
                  <a:extLst>
                    <a:ext uri="{9D8B030D-6E8A-4147-A177-3AD203B41FA5}">
                      <a16:colId xmlns:a16="http://schemas.microsoft.com/office/drawing/2014/main" val="3537443104"/>
                    </a:ext>
                  </a:extLst>
                </a:gridCol>
                <a:gridCol w="2260366">
                  <a:extLst>
                    <a:ext uri="{9D8B030D-6E8A-4147-A177-3AD203B41FA5}">
                      <a16:colId xmlns:a16="http://schemas.microsoft.com/office/drawing/2014/main" val="3435076216"/>
                    </a:ext>
                  </a:extLst>
                </a:gridCol>
                <a:gridCol w="2260366">
                  <a:extLst>
                    <a:ext uri="{9D8B030D-6E8A-4147-A177-3AD203B41FA5}">
                      <a16:colId xmlns:a16="http://schemas.microsoft.com/office/drawing/2014/main" val="1108418247"/>
                    </a:ext>
                  </a:extLst>
                </a:gridCol>
                <a:gridCol w="2260366">
                  <a:extLst>
                    <a:ext uri="{9D8B030D-6E8A-4147-A177-3AD203B41FA5}">
                      <a16:colId xmlns:a16="http://schemas.microsoft.com/office/drawing/2014/main" val="1560373360"/>
                    </a:ext>
                  </a:extLst>
                </a:gridCol>
              </a:tblGrid>
              <a:tr h="577443">
                <a:tc>
                  <a:txBody>
                    <a:bodyPr/>
                    <a:lstStyle/>
                    <a:p>
                      <a:pPr>
                        <a:buNone/>
                      </a:pPr>
                      <a:r>
                        <a:rPr lang="en-US" sz="1500">
                          <a:latin typeface="Optima" panose="02000503060000020004" pitchFamily="2" charset="0"/>
                        </a:rPr>
                        <a:t>Region</a:t>
                      </a:r>
                    </a:p>
                  </a:txBody>
                  <a:tcPr marL="26695" marR="26695" marT="13348" marB="13348" anchor="ctr"/>
                </a:tc>
                <a:tc>
                  <a:txBody>
                    <a:bodyPr/>
                    <a:lstStyle/>
                    <a:p>
                      <a:pPr>
                        <a:buNone/>
                      </a:pPr>
                      <a:r>
                        <a:rPr lang="en-US" sz="1500">
                          <a:latin typeface="Optima" panose="02000503060000020004" pitchFamily="2" charset="0"/>
                        </a:rPr>
                        <a:t>Key Market Characteristics &amp; Preferences (2025–2026)</a:t>
                      </a:r>
                    </a:p>
                  </a:txBody>
                  <a:tcPr marL="26695" marR="26695" marT="13348" marB="13348" anchor="ctr"/>
                </a:tc>
                <a:tc>
                  <a:txBody>
                    <a:bodyPr/>
                    <a:lstStyle/>
                    <a:p>
                      <a:pPr>
                        <a:buNone/>
                      </a:pPr>
                      <a:r>
                        <a:rPr lang="en-US" sz="1500">
                          <a:latin typeface="Optima" panose="02000503060000020004" pitchFamily="2" charset="0"/>
                        </a:rPr>
                        <a:t>Priority Channels &amp; Tactics</a:t>
                      </a:r>
                    </a:p>
                  </a:txBody>
                  <a:tcPr marL="26695" marR="26695" marT="13348" marB="13348" anchor="ctr"/>
                </a:tc>
                <a:tc>
                  <a:txBody>
                    <a:bodyPr/>
                    <a:lstStyle/>
                    <a:p>
                      <a:pPr>
                        <a:buNone/>
                      </a:pPr>
                      <a:r>
                        <a:rPr lang="en-US" sz="1500">
                          <a:latin typeface="Optima" panose="02000503060000020004" pitchFamily="2" charset="0"/>
                        </a:rPr>
                        <a:t>Core Messaging Adaptation &amp; Gap Closure</a:t>
                      </a:r>
                    </a:p>
                  </a:txBody>
                  <a:tcPr marL="26695" marR="26695" marT="13348" marB="13348" anchor="ctr"/>
                </a:tc>
                <a:tc>
                  <a:txBody>
                    <a:bodyPr/>
                    <a:lstStyle/>
                    <a:p>
                      <a:pPr>
                        <a:buNone/>
                      </a:pPr>
                      <a:r>
                        <a:rPr lang="en-US" sz="1500">
                          <a:latin typeface="Optima" panose="02000503060000020004" pitchFamily="2" charset="0"/>
                        </a:rPr>
                        <a:t>Competitive Edge Highlight</a:t>
                      </a:r>
                    </a:p>
                  </a:txBody>
                  <a:tcPr marL="26695" marR="26695" marT="13348" marB="13348" anchor="ctr"/>
                </a:tc>
                <a:extLst>
                  <a:ext uri="{0D108BD9-81ED-4DB2-BD59-A6C34878D82A}">
                    <a16:rowId xmlns:a16="http://schemas.microsoft.com/office/drawing/2014/main" val="761453198"/>
                  </a:ext>
                </a:extLst>
              </a:tr>
              <a:tr h="1395823">
                <a:tc>
                  <a:txBody>
                    <a:bodyPr/>
                    <a:lstStyle/>
                    <a:p>
                      <a:pPr>
                        <a:buNone/>
                      </a:pPr>
                      <a:r>
                        <a:rPr lang="en-US" sz="1500" b="1">
                          <a:latin typeface="Optima" panose="02000503060000020004" pitchFamily="2" charset="0"/>
                        </a:rPr>
                        <a:t>APAC</a:t>
                      </a:r>
                      <a:r>
                        <a:rPr lang="en-US" sz="1500">
                          <a:latin typeface="Optima" panose="02000503060000020004" pitchFamily="2" charset="0"/>
                        </a:rPr>
                        <a:t> </a:t>
                      </a:r>
                    </a:p>
                    <a:p>
                      <a:pPr>
                        <a:buNone/>
                      </a:pPr>
                      <a:r>
                        <a:rPr lang="en-US" sz="1500">
                          <a:latin typeface="Optima" panose="02000503060000020004" pitchFamily="2" charset="0"/>
                        </a:rPr>
                        <a:t>(India, China, SEA, Australia)</a:t>
                      </a:r>
                    </a:p>
                  </a:txBody>
                  <a:tcPr marL="26695" marR="26695" marT="13348" marB="13348" anchor="ctr"/>
                </a:tc>
                <a:tc>
                  <a:txBody>
                    <a:bodyPr/>
                    <a:lstStyle/>
                    <a:p>
                      <a:pPr>
                        <a:buNone/>
                      </a:pPr>
                      <a:r>
                        <a:rPr lang="en-US" sz="1500">
                          <a:latin typeface="Optima" panose="02000503060000020004" pitchFamily="2" charset="0"/>
                        </a:rPr>
                        <a:t>Rapid digital growth; China/India heavy manufacturing/mining; WeChat/LinkedIn mix; mobile-first; localization essential.</a:t>
                      </a:r>
                    </a:p>
                  </a:txBody>
                  <a:tcPr marL="26695" marR="26695" marT="13348" marB="13348" anchor="ctr"/>
                </a:tc>
                <a:tc>
                  <a:txBody>
                    <a:bodyPr/>
                    <a:lstStyle/>
                    <a:p>
                      <a:pPr>
                        <a:buNone/>
                      </a:pPr>
                      <a:r>
                        <a:rPr lang="en-US" sz="1500">
                          <a:latin typeface="Optima" panose="02000503060000020004" pitchFamily="2" charset="0"/>
                        </a:rPr>
                        <a:t>LinkedIn + local platforms (WeChat for China); Mandarin/English content; SEO for "MDM for Mining in India".</a:t>
                      </a:r>
                    </a:p>
                  </a:txBody>
                  <a:tcPr marL="26695" marR="26695" marT="13348" marB="13348" anchor="ctr"/>
                </a:tc>
                <a:tc>
                  <a:txBody>
                    <a:bodyPr/>
                    <a:lstStyle/>
                    <a:p>
                      <a:pPr>
                        <a:buNone/>
                      </a:pPr>
                      <a:r>
                        <a:rPr lang="en-US" sz="1500">
                          <a:latin typeface="Optima" panose="02000503060000020004" pitchFamily="2" charset="0"/>
                        </a:rPr>
                        <a:t>"Asia's Partner for Rapid Industrial Digitalization — ISO Standards for Mining &amp; Chemicals". Partner with local SAP resellers.</a:t>
                      </a:r>
                    </a:p>
                  </a:txBody>
                  <a:tcPr marL="26695" marR="26695" marT="13348" marB="13348" anchor="ctr"/>
                </a:tc>
                <a:tc>
                  <a:txBody>
                    <a:bodyPr/>
                    <a:lstStyle/>
                    <a:p>
                      <a:pPr>
                        <a:buNone/>
                      </a:pPr>
                      <a:r>
                        <a:rPr lang="en-US" sz="1500">
                          <a:latin typeface="Optima" panose="02000503060000020004" pitchFamily="2" charset="0"/>
                        </a:rPr>
                        <a:t>Counter Reltio/Informatica's cloud-native pitch with "Proven in Harsh Environments, Cost-Effective Scale".</a:t>
                      </a:r>
                    </a:p>
                  </a:txBody>
                  <a:tcPr marL="26695" marR="26695" marT="13348" marB="13348" anchor="ctr"/>
                </a:tc>
                <a:extLst>
                  <a:ext uri="{0D108BD9-81ED-4DB2-BD59-A6C34878D82A}">
                    <a16:rowId xmlns:a16="http://schemas.microsoft.com/office/drawing/2014/main" val="2015881445"/>
                  </a:ext>
                </a:extLst>
              </a:tr>
              <a:tr h="1941409">
                <a:tc>
                  <a:txBody>
                    <a:bodyPr/>
                    <a:lstStyle/>
                    <a:p>
                      <a:pPr>
                        <a:buNone/>
                      </a:pPr>
                      <a:r>
                        <a:rPr lang="en-US" sz="1500" b="1">
                          <a:latin typeface="Optima" panose="02000503060000020004" pitchFamily="2" charset="0"/>
                        </a:rPr>
                        <a:t>North America</a:t>
                      </a:r>
                    </a:p>
                    <a:p>
                      <a:pPr>
                        <a:buNone/>
                      </a:pPr>
                      <a:r>
                        <a:rPr lang="en-US" sz="1500">
                          <a:latin typeface="Optima" panose="02000503060000020004" pitchFamily="2" charset="0"/>
                        </a:rPr>
                        <a:t>(USA/Canada — Growth Priority)</a:t>
                      </a:r>
                    </a:p>
                  </a:txBody>
                  <a:tcPr marL="26695" marR="26695" marT="13348" marB="13348" anchor="ctr"/>
                </a:tc>
                <a:tc>
                  <a:txBody>
                    <a:bodyPr/>
                    <a:lstStyle/>
                    <a:p>
                      <a:pPr>
                        <a:buNone/>
                      </a:pPr>
                      <a:r>
                        <a:rPr lang="en-US" sz="1500">
                          <a:latin typeface="Optima" panose="02000503060000020004" pitchFamily="2" charset="0"/>
                        </a:rPr>
                        <a:t>Highly competitive; ABM dominance; LinkedIn + programmatic ads; ROI-focused; events (OTC Houston).</a:t>
                      </a:r>
                    </a:p>
                  </a:txBody>
                  <a:tcPr marL="26695" marR="26695" marT="13348" marB="13348" anchor="ctr"/>
                </a:tc>
                <a:tc>
                  <a:txBody>
                    <a:bodyPr/>
                    <a:lstStyle/>
                    <a:p>
                      <a:pPr>
                        <a:buNone/>
                      </a:pPr>
                      <a:r>
                        <a:rPr lang="en-US" sz="1500">
                          <a:latin typeface="Optima" panose="02000503060000020004" pitchFamily="2" charset="0"/>
                        </a:rPr>
                        <a:t>Heavy LinkedIn ABM + programmatic; podcasts/webinars; ROI calculators; target Permian/Offshore accounts.</a:t>
                      </a:r>
                    </a:p>
                  </a:txBody>
                  <a:tcPr marL="26695" marR="26695" marT="13348" marB="13348" anchor="ctr"/>
                </a:tc>
                <a:tc>
                  <a:txBody>
                    <a:bodyPr/>
                    <a:lstStyle/>
                    <a:p>
                      <a:pPr>
                        <a:buNone/>
                      </a:pPr>
                      <a:r>
                        <a:rPr lang="en-US" sz="1500">
                          <a:latin typeface="Optima" panose="02000503060000020004" pitchFamily="2" charset="0"/>
                        </a:rPr>
                        <a:t>"The Niche Leader Beating the Giants in Asset Reliability" — aggressive comparison content (e.g., "Why PiLog Outscores Informatica in User Reviews").</a:t>
                      </a:r>
                    </a:p>
                  </a:txBody>
                  <a:tcPr marL="26695" marR="26695" marT="13348" marB="13348" anchor="ctr"/>
                </a:tc>
                <a:tc>
                  <a:txBody>
                    <a:bodyPr/>
                    <a:lstStyle/>
                    <a:p>
                      <a:pPr>
                        <a:buNone/>
                      </a:pPr>
                      <a:r>
                        <a:rPr lang="en-US" sz="1500">
                          <a:latin typeface="Optima" panose="02000503060000020004" pitchFamily="2" charset="0"/>
                        </a:rPr>
                        <a:t>Direct head-to-head: "Highest Satisfaction + Specialized MRO vs. Broad but Complex". Amplify Peer Insights.</a:t>
                      </a:r>
                    </a:p>
                  </a:txBody>
                  <a:tcPr marL="26695" marR="26695" marT="13348" marB="13348" anchor="ctr"/>
                </a:tc>
                <a:extLst>
                  <a:ext uri="{0D108BD9-81ED-4DB2-BD59-A6C34878D82A}">
                    <a16:rowId xmlns:a16="http://schemas.microsoft.com/office/drawing/2014/main" val="230531149"/>
                  </a:ext>
                </a:extLst>
              </a:tr>
              <a:tr h="1123029">
                <a:tc>
                  <a:txBody>
                    <a:bodyPr/>
                    <a:lstStyle/>
                    <a:p>
                      <a:pPr>
                        <a:buNone/>
                      </a:pPr>
                      <a:r>
                        <a:rPr lang="en-US" sz="1500" b="1">
                          <a:latin typeface="Optima" panose="02000503060000020004" pitchFamily="2" charset="0"/>
                        </a:rPr>
                        <a:t>LATAM</a:t>
                      </a:r>
                      <a:endParaRPr lang="en-US" sz="1500">
                        <a:latin typeface="Optima" panose="02000503060000020004" pitchFamily="2" charset="0"/>
                      </a:endParaRPr>
                    </a:p>
                  </a:txBody>
                  <a:tcPr marL="26695" marR="26695" marT="13348" marB="13348" anchor="ctr"/>
                </a:tc>
                <a:tc>
                  <a:txBody>
                    <a:bodyPr/>
                    <a:lstStyle/>
                    <a:p>
                      <a:pPr>
                        <a:buNone/>
                      </a:pPr>
                      <a:r>
                        <a:rPr lang="en-US" sz="1500">
                          <a:latin typeface="Optima" panose="02000503060000020004" pitchFamily="2" charset="0"/>
                        </a:rPr>
                        <a:t>Growing oil/mining (Brazil/Mexico); cost-conscious; LinkedIn + WhatsApp/email; Spanish/Portuguese localization.</a:t>
                      </a:r>
                    </a:p>
                  </a:txBody>
                  <a:tcPr marL="26695" marR="26695" marT="13348" marB="13348" anchor="ctr"/>
                </a:tc>
                <a:tc>
                  <a:txBody>
                    <a:bodyPr/>
                    <a:lstStyle/>
                    <a:p>
                      <a:pPr>
                        <a:buNone/>
                      </a:pPr>
                      <a:r>
                        <a:rPr lang="en-US" sz="1500">
                          <a:latin typeface="Optima" panose="02000503060000020004" pitchFamily="2" charset="0"/>
                        </a:rPr>
                        <a:t>LinkedIn + regional events; localized webinars; case studies from Brazilian refineries.</a:t>
                      </a:r>
                    </a:p>
                  </a:txBody>
                  <a:tcPr marL="26695" marR="26695" marT="13348" marB="13348" anchor="ctr"/>
                </a:tc>
                <a:tc>
                  <a:txBody>
                    <a:bodyPr/>
                    <a:lstStyle/>
                    <a:p>
                      <a:pPr>
                        <a:buNone/>
                      </a:pPr>
                      <a:r>
                        <a:rPr lang="en-US" sz="1500">
                          <a:latin typeface="Optima" panose="02000503060000020004" pitchFamily="2" charset="0"/>
                        </a:rPr>
                        <a:t>"Reliable MDM for LATAM Energy &amp; Mining — Proven Savings in Volatile Markets".</a:t>
                      </a:r>
                    </a:p>
                  </a:txBody>
                  <a:tcPr marL="26695" marR="26695" marT="13348" marB="13348" anchor="ctr"/>
                </a:tc>
                <a:tc>
                  <a:txBody>
                    <a:bodyPr/>
                    <a:lstStyle/>
                    <a:p>
                      <a:pPr>
                        <a:buNone/>
                      </a:pPr>
                      <a:r>
                        <a:rPr lang="en-US" sz="1500">
                          <a:latin typeface="Optima" panose="02000503060000020004" pitchFamily="2" charset="0"/>
                        </a:rPr>
                        <a:t>Emphasize affordability and quick deployment vs. high-cost enterprise players.</a:t>
                      </a:r>
                    </a:p>
                  </a:txBody>
                  <a:tcPr marL="26695" marR="26695" marT="13348" marB="13348" anchor="ctr"/>
                </a:tc>
                <a:extLst>
                  <a:ext uri="{0D108BD9-81ED-4DB2-BD59-A6C34878D82A}">
                    <a16:rowId xmlns:a16="http://schemas.microsoft.com/office/drawing/2014/main" val="3036463012"/>
                  </a:ext>
                </a:extLst>
              </a:tr>
            </a:tbl>
          </a:graphicData>
        </a:graphic>
      </p:graphicFrame>
      <p:sp>
        <p:nvSpPr>
          <p:cNvPr id="5" name="TextBox 4">
            <a:extLst>
              <a:ext uri="{FF2B5EF4-FFF2-40B4-BE49-F238E27FC236}">
                <a16:creationId xmlns:a16="http://schemas.microsoft.com/office/drawing/2014/main" id="{9BD892E3-4ADD-DB6D-4821-48DEB4FD52A5}"/>
              </a:ext>
            </a:extLst>
          </p:cNvPr>
          <p:cNvSpPr txBox="1"/>
          <p:nvPr/>
        </p:nvSpPr>
        <p:spPr>
          <a:xfrm>
            <a:off x="266217" y="732976"/>
            <a:ext cx="9050062" cy="369332"/>
          </a:xfrm>
          <a:prstGeom prst="rect">
            <a:avLst/>
          </a:prstGeom>
          <a:noFill/>
        </p:spPr>
        <p:txBody>
          <a:bodyPr wrap="square">
            <a:spAutoFit/>
          </a:bodyPr>
          <a:lstStyle/>
          <a:p>
            <a:pPr algn="l">
              <a:buNone/>
            </a:pPr>
            <a:r>
              <a:rPr lang="en-US" b="1" i="0">
                <a:effectLst/>
                <a:latin typeface="Optima" panose="02000503060000020004" pitchFamily="2" charset="0"/>
              </a:rPr>
              <a:t>Region-Specific Campaigns &amp; Messaging (Tailored to Address Gaps &amp; Local Preferences)</a:t>
            </a:r>
          </a:p>
        </p:txBody>
      </p:sp>
    </p:spTree>
    <p:extLst>
      <p:ext uri="{BB962C8B-B14F-4D97-AF65-F5344CB8AC3E}">
        <p14:creationId xmlns:p14="http://schemas.microsoft.com/office/powerpoint/2010/main" val="405755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19FFF-A0DD-9DDC-3CA5-DD1CAA273356}"/>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EE0F7E4F-303F-69B8-D2FA-167B2466EBBE}"/>
              </a:ext>
            </a:extLst>
          </p:cNvPr>
          <p:cNvSpPr txBox="1"/>
          <p:nvPr/>
        </p:nvSpPr>
        <p:spPr>
          <a:xfrm>
            <a:off x="236306" y="107991"/>
            <a:ext cx="11831198" cy="5232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r>
              <a:rPr lang="en-US" sz="2800" b="1">
                <a:latin typeface="Optima" panose="02000503060000020004" pitchFamily="2" charset="0"/>
              </a:rPr>
              <a:t>PiLog Group's Path to Market Leadership in MDM </a:t>
            </a:r>
          </a:p>
        </p:txBody>
      </p:sp>
      <p:sp>
        <p:nvSpPr>
          <p:cNvPr id="3" name="Rectangle 1">
            <a:extLst>
              <a:ext uri="{FF2B5EF4-FFF2-40B4-BE49-F238E27FC236}">
                <a16:creationId xmlns:a16="http://schemas.microsoft.com/office/drawing/2014/main" id="{934B86B7-83D0-50CB-F956-476D1B550119}"/>
              </a:ext>
            </a:extLst>
          </p:cNvPr>
          <p:cNvSpPr>
            <a:spLocks noChangeArrowheads="1"/>
          </p:cNvSpPr>
          <p:nvPr/>
        </p:nvSpPr>
        <p:spPr bwMode="auto">
          <a:xfrm>
            <a:off x="236306" y="986501"/>
            <a:ext cx="1163764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effectLst/>
                <a:latin typeface="Optima" panose="02000503060000020004" pitchFamily="2" charset="0"/>
              </a:rPr>
              <a:t>Execution Roadmap for 2026 Dominance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a:ln>
                <a:noFill/>
              </a:ln>
              <a:effectLst/>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a:ln>
                  <a:noFill/>
                </a:ln>
                <a:effectLst/>
                <a:latin typeface="Optima" panose="02000503060000020004" pitchFamily="2" charset="0"/>
              </a:rPr>
              <a:t>Q1 2026</a:t>
            </a:r>
            <a:r>
              <a:rPr kumimoji="0" lang="en-US" altLang="en-US" b="0" i="0" u="none" strike="noStrike" cap="none" normalizeH="0" baseline="0">
                <a:ln>
                  <a:noFill/>
                </a:ln>
                <a:effectLst/>
                <a:latin typeface="Optima" panose="02000503060000020004" pitchFamily="2" charset="0"/>
              </a:rPr>
              <a:t>: Launch global thought leadership hub (e.g., "PiLog Insights" blog + video series on "MDM for Energy Transition").</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b="0" i="0" u="none" strike="noStrike" cap="none" normalizeH="0" baseline="0">
              <a:ln>
                <a:noFill/>
              </a:ln>
              <a:effectLst/>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a:ln>
                  <a:noFill/>
                </a:ln>
                <a:effectLst/>
                <a:latin typeface="Optima" panose="02000503060000020004" pitchFamily="2" charset="0"/>
              </a:rPr>
              <a:t>Q2</a:t>
            </a:r>
            <a:r>
              <a:rPr kumimoji="0" lang="en-US" altLang="en-US" b="0" i="0" u="none" strike="noStrike" cap="none" normalizeH="0" baseline="0">
                <a:ln>
                  <a:noFill/>
                </a:ln>
                <a:effectLst/>
                <a:latin typeface="Optima" panose="02000503060000020004" pitchFamily="2" charset="0"/>
              </a:rPr>
              <a:t>: Roll out region-specific ABM pilots (Top 50 accounts per region) + multilingual content.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endParaRPr kumimoji="0" lang="en-US" altLang="en-US" b="0" i="0" u="none" strike="noStrike" cap="none" normalizeH="0" baseline="0">
              <a:ln>
                <a:noFill/>
              </a:ln>
              <a:effectLst/>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a:ln>
                  <a:noFill/>
                </a:ln>
                <a:effectLst/>
                <a:latin typeface="Optima" panose="02000503060000020004" pitchFamily="2" charset="0"/>
              </a:rPr>
              <a:t>Ongoing</a:t>
            </a:r>
            <a:r>
              <a:rPr kumimoji="0" lang="en-US" altLang="en-US" b="0" i="0" u="none" strike="noStrike" cap="none" normalizeH="0" baseline="0">
                <a:ln>
                  <a:noFill/>
                </a:ln>
                <a:effectLst/>
                <a:latin typeface="Optima" panose="02000503060000020004" pitchFamily="2" charset="0"/>
              </a:rPr>
              <a:t>: Run "Comparison" campaigns (e.g., "PiLog vs. Informatica: User Ratings &amp; ROI") ethically via content.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n-US" altLang="en-US" b="0" i="0" u="none" strike="noStrike" cap="none" normalizeH="0" baseline="0">
              <a:ln>
                <a:noFill/>
              </a:ln>
              <a:effectLst/>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a:ln>
                  <a:noFill/>
                </a:ln>
                <a:effectLst/>
                <a:latin typeface="Optima" panose="02000503060000020004" pitchFamily="2" charset="0"/>
              </a:rPr>
              <a:t>Amplify Advocacy</a:t>
            </a:r>
            <a:r>
              <a:rPr kumimoji="0" lang="en-US" altLang="en-US" b="0" i="0" u="none" strike="noStrike" cap="none" normalizeH="0" baseline="0">
                <a:ln>
                  <a:noFill/>
                </a:ln>
                <a:effectLst/>
                <a:latin typeface="Optima" panose="02000503060000020004" pitchFamily="2" charset="0"/>
              </a:rPr>
              <a:t>: Incentivize reviews/case studies; aim for 600+ Peer Insights reviews.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endParaRPr kumimoji="0" lang="en-US" altLang="en-US" b="0" i="0" u="none" strike="noStrike" cap="none" normalizeH="0" baseline="0">
              <a:ln>
                <a:noFill/>
              </a:ln>
              <a:effectLst/>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b="1" i="0" u="none" strike="noStrike" cap="none" normalizeH="0" baseline="0">
                <a:ln>
                  <a:noFill/>
                </a:ln>
                <a:effectLst/>
                <a:latin typeface="Optima" panose="02000503060000020004" pitchFamily="2" charset="0"/>
              </a:rPr>
              <a:t>Budget &amp; Team</a:t>
            </a:r>
            <a:r>
              <a:rPr kumimoji="0" lang="en-US" altLang="en-US" b="0" i="0" u="none" strike="noStrike" cap="none" normalizeH="0" baseline="0">
                <a:ln>
                  <a:noFill/>
                </a:ln>
                <a:effectLst/>
                <a:latin typeface="Optima" panose="02000503060000020004" pitchFamily="2" charset="0"/>
              </a:rPr>
              <a:t>: Allocate 30–40% of marketing budget to awareness; hire regional marketing leads or partners.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effectLst/>
                <a:latin typeface="Optima" panose="02000503060000020004" pitchFamily="2" charset="0"/>
              </a:rPr>
              <a:t>This multi-region, strength-focused approach closes visibility gaps, leverages your </a:t>
            </a:r>
            <a:r>
              <a:rPr kumimoji="0" lang="en-US" altLang="en-US" b="1" i="0" u="none" strike="noStrike" cap="none" normalizeH="0" baseline="0">
                <a:ln>
                  <a:noFill/>
                </a:ln>
                <a:effectLst/>
                <a:latin typeface="Optima" panose="02000503060000020004" pitchFamily="2" charset="0"/>
              </a:rPr>
              <a:t>niche superiority</a:t>
            </a:r>
            <a:r>
              <a:rPr kumimoji="0" lang="en-US" altLang="en-US" b="0" i="0" u="none" strike="noStrike" cap="none" normalizeH="0" baseline="0">
                <a:ln>
                  <a:noFill/>
                </a:ln>
                <a:effectLst/>
                <a:latin typeface="Optima" panose="02000503060000020004" pitchFamily="2" charset="0"/>
              </a:rPr>
              <a:t> in asset/SCM reliability, and positions PiLog as the specialist that delivers where generalists struggle. Start with Middle East &amp; North America for quick wins, then scale to APAC/Europe.</a:t>
            </a:r>
          </a:p>
        </p:txBody>
      </p:sp>
    </p:spTree>
    <p:extLst>
      <p:ext uri="{BB962C8B-B14F-4D97-AF65-F5344CB8AC3E}">
        <p14:creationId xmlns:p14="http://schemas.microsoft.com/office/powerpoint/2010/main" val="418668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A9416-8F30-B771-9B54-E219090A9138}"/>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E4305B55-2DAC-3F71-342D-0E1F64801083}"/>
              </a:ext>
            </a:extLst>
          </p:cNvPr>
          <p:cNvSpPr txBox="1"/>
          <p:nvPr/>
        </p:nvSpPr>
        <p:spPr>
          <a:xfrm>
            <a:off x="236306" y="107991"/>
            <a:ext cx="11831198" cy="5232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r>
              <a:rPr lang="en-US" sz="2800" b="1">
                <a:latin typeface="Optima" panose="02000503060000020004" pitchFamily="2" charset="0"/>
              </a:rPr>
              <a:t>PiLog Group's Path to Market Leadership in MDM </a:t>
            </a:r>
          </a:p>
        </p:txBody>
      </p:sp>
      <p:sp>
        <p:nvSpPr>
          <p:cNvPr id="2" name="Rectangle 1">
            <a:extLst>
              <a:ext uri="{FF2B5EF4-FFF2-40B4-BE49-F238E27FC236}">
                <a16:creationId xmlns:a16="http://schemas.microsoft.com/office/drawing/2014/main" id="{ED09646E-AA82-469B-2777-8940EDFF37C7}"/>
              </a:ext>
            </a:extLst>
          </p:cNvPr>
          <p:cNvSpPr>
            <a:spLocks noChangeArrowheads="1"/>
          </p:cNvSpPr>
          <p:nvPr/>
        </p:nvSpPr>
        <p:spPr bwMode="auto">
          <a:xfrm>
            <a:off x="236306" y="809921"/>
            <a:ext cx="11569149" cy="59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effectLst/>
                <a:latin typeface="Optima" panose="02000503060000020004" pitchFamily="2" charset="0"/>
              </a:rPr>
              <a:t>1. Thought Leadership Carousel Post (Global / North America Focus – Build Authority)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1" i="0" u="none" strike="noStrike" cap="none" normalizeH="0" baseline="0">
              <a:ln>
                <a:noFill/>
              </a:ln>
              <a:effectLst/>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effectLst/>
                <a:latin typeface="Optima" panose="02000503060000020004" pitchFamily="2" charset="0"/>
              </a:rPr>
              <a:t>Post Type</a:t>
            </a:r>
            <a:r>
              <a:rPr kumimoji="0" lang="en-US" altLang="en-US" sz="1900" b="0" i="0" u="none" strike="noStrike" cap="none" normalizeH="0" baseline="0">
                <a:ln>
                  <a:noFill/>
                </a:ln>
                <a:effectLst/>
                <a:latin typeface="Optima" panose="02000503060000020004" pitchFamily="2" charset="0"/>
              </a:rPr>
              <a:t>: 8–10 slide carousel </a:t>
            </a:r>
            <a:r>
              <a:rPr kumimoji="0" lang="en-US" altLang="en-US" sz="1900" b="1" i="0" u="none" strike="noStrike" cap="none" normalizeH="0" baseline="0">
                <a:ln>
                  <a:noFill/>
                </a:ln>
                <a:effectLst/>
                <a:latin typeface="Optima" panose="02000503060000020004" pitchFamily="2" charset="0"/>
              </a:rPr>
              <a:t>Goal</a:t>
            </a:r>
            <a:r>
              <a:rPr kumimoji="0" lang="en-US" altLang="en-US" sz="1900" b="0" i="0" u="none" strike="noStrike" cap="none" normalizeH="0" baseline="0">
                <a:ln>
                  <a:noFill/>
                </a:ln>
                <a:effectLst/>
                <a:latin typeface="Optima" panose="02000503060000020004" pitchFamily="2" charset="0"/>
              </a:rPr>
              <a:t>: Position PiLog as "The Specialist vs. Generalists" </a:t>
            </a:r>
            <a:r>
              <a:rPr kumimoji="0" lang="en-US" altLang="en-US" sz="1900" b="1" i="0" u="none" strike="noStrike" cap="none" normalizeH="0" baseline="0">
                <a:ln>
                  <a:noFill/>
                </a:ln>
                <a:effectLst/>
                <a:latin typeface="Optima" panose="02000503060000020004" pitchFamily="2" charset="0"/>
              </a:rPr>
              <a:t>Caption</a:t>
            </a:r>
            <a:r>
              <a:rPr kumimoji="0" lang="en-US" altLang="en-US" sz="1900" b="0" i="0" u="none" strike="noStrike" cap="none" normalizeH="0" baseline="0">
                <a:ln>
                  <a:noFill/>
                </a:ln>
                <a:effectLst/>
                <a:latin typeface="Optima" panose="02000503060000020004" pitchFamily="2" charset="0"/>
              </a:rPr>
              <a:t>: "In asset-heavy industries, general MDM isn't enough. Why? Because 70–80% of maintenance budgets are lost to bad master data in spares, BOMs, and hierarchies.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effectLst/>
                <a:latin typeface="Optima" panose="02000503060000020004" pitchFamily="2" charset="0"/>
              </a:rPr>
              <a:t>PiLog delivers the </a:t>
            </a:r>
            <a:r>
              <a:rPr kumimoji="0" lang="en-US" altLang="en-US" sz="1900" b="1" i="0" u="none" strike="noStrike" cap="none" normalizeH="0" baseline="0">
                <a:ln>
                  <a:noFill/>
                </a:ln>
                <a:effectLst/>
                <a:latin typeface="Optima" panose="02000503060000020004" pitchFamily="2" charset="0"/>
              </a:rPr>
              <a:t>specialized edge</a:t>
            </a:r>
            <a:r>
              <a:rPr kumimoji="0" lang="en-US" altLang="en-US" sz="1900" b="0" i="0" u="none" strike="noStrike" cap="none" normalizeH="0" baseline="0">
                <a:ln>
                  <a:noFill/>
                </a:ln>
                <a:effectLst/>
                <a:latin typeface="Optima" panose="02000503060000020004" pitchFamily="2" charset="0"/>
              </a:rPr>
              <a:t>: ISO 14224/8000 standards, AI-powered de-duplication, and iSPIR for interchangeable spares — proven to free millions in working capital.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a:ln>
                <a:noFill/>
              </a:ln>
              <a:effectLst/>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effectLst/>
                <a:latin typeface="Optima" panose="02000503060000020004" pitchFamily="2" charset="0"/>
              </a:rPr>
              <a:t>Swipe to see why asset operators choose PiLog over broad platforms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effectLst/>
                <a:latin typeface="Optima" panose="02000503060000020004" pitchFamily="2" charset="0"/>
              </a:rPr>
              <a:t>#</a:t>
            </a:r>
            <a:r>
              <a:rPr kumimoji="0" lang="en-US" altLang="en-US" sz="1900" b="0" i="0" u="none" strike="noStrike" cap="none" normalizeH="0" baseline="0" err="1">
                <a:ln>
                  <a:noFill/>
                </a:ln>
                <a:effectLst/>
                <a:latin typeface="Optima" panose="02000503060000020004" pitchFamily="2" charset="0"/>
              </a:rPr>
              <a:t>MasterDataManagement</a:t>
            </a:r>
            <a:r>
              <a:rPr kumimoji="0" lang="en-US" altLang="en-US" sz="1900" b="0" i="0" u="none" strike="noStrike" cap="none" normalizeH="0" baseline="0">
                <a:ln>
                  <a:noFill/>
                </a:ln>
                <a:effectLst/>
                <a:latin typeface="Optima" panose="02000503060000020004" pitchFamily="2" charset="0"/>
              </a:rPr>
              <a:t> #</a:t>
            </a:r>
            <a:r>
              <a:rPr kumimoji="0" lang="en-US" altLang="en-US" sz="1900" b="0" i="0" u="none" strike="noStrike" cap="none" normalizeH="0" baseline="0" err="1">
                <a:ln>
                  <a:noFill/>
                </a:ln>
                <a:effectLst/>
                <a:latin typeface="Optima" panose="02000503060000020004" pitchFamily="2" charset="0"/>
              </a:rPr>
              <a:t>OilAndGas</a:t>
            </a:r>
            <a:r>
              <a:rPr kumimoji="0" lang="en-US" altLang="en-US" sz="1900" b="0" i="0" u="none" strike="noStrike" cap="none" normalizeH="0" baseline="0">
                <a:ln>
                  <a:noFill/>
                </a:ln>
                <a:effectLst/>
                <a:latin typeface="Optima" panose="02000503060000020004" pitchFamily="2" charset="0"/>
              </a:rPr>
              <a:t> #Petrochemical #</a:t>
            </a:r>
            <a:r>
              <a:rPr kumimoji="0" lang="en-US" altLang="en-US" sz="1900" b="0" i="0" u="none" strike="noStrike" cap="none" normalizeH="0" baseline="0" err="1">
                <a:ln>
                  <a:noFill/>
                </a:ln>
                <a:effectLst/>
                <a:latin typeface="Optima" panose="02000503060000020004" pitchFamily="2" charset="0"/>
              </a:rPr>
              <a:t>AssetManagement</a:t>
            </a:r>
            <a:r>
              <a:rPr kumimoji="0" lang="en-US" altLang="en-US" sz="1900" b="0" i="0" u="none" strike="noStrike" cap="none" normalizeH="0" baseline="0">
                <a:ln>
                  <a:noFill/>
                </a:ln>
                <a:effectLst/>
                <a:latin typeface="Optima" panose="02000503060000020004" pitchFamily="2" charset="0"/>
              </a:rPr>
              <a:t> #</a:t>
            </a:r>
            <a:r>
              <a:rPr kumimoji="0" lang="en-US" altLang="en-US" sz="1900" b="0" i="0" u="none" strike="noStrike" cap="none" normalizeH="0" baseline="0" err="1">
                <a:ln>
                  <a:noFill/>
                </a:ln>
                <a:effectLst/>
                <a:latin typeface="Optima" panose="02000503060000020004" pitchFamily="2" charset="0"/>
              </a:rPr>
              <a:t>ReliabilityEngineering</a:t>
            </a:r>
            <a:r>
              <a:rPr kumimoji="0" lang="en-US" altLang="en-US" sz="1900" b="0" i="0" u="none" strike="noStrike" cap="none" normalizeH="0" baseline="0">
                <a:ln>
                  <a:noFill/>
                </a:ln>
                <a:effectLst/>
                <a:latin typeface="Optima" panose="02000503060000020004" pitchFamily="2"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a:ln>
                <a:noFill/>
              </a:ln>
              <a:effectLst/>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effectLst/>
                <a:latin typeface="Optima" panose="02000503060000020004" pitchFamily="2" charset="0"/>
              </a:rPr>
              <a:t>Sample Carousel Slides</a:t>
            </a:r>
            <a:r>
              <a:rPr kumimoji="0" lang="en-US" altLang="en-US" sz="1900" b="0" i="0" u="none" strike="noStrike" cap="none" normalizeH="0" baseline="0">
                <a:ln>
                  <a:noFill/>
                </a:ln>
                <a:effectLst/>
                <a:latin typeface="Optima" panose="02000503060000020004" pitchFamily="2" charset="0"/>
              </a:rPr>
              <a:t> (text + suggested visuals):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a:ln>
                  <a:noFill/>
                </a:ln>
                <a:effectLst/>
                <a:latin typeface="Optima" panose="02000503060000020004" pitchFamily="2" charset="0"/>
              </a:rPr>
              <a:t>Slide 1: Hook – "Your spares inventory is costing you $10–50M/year. Root cause? Dirty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a:ln>
                  <a:noFill/>
                </a:ln>
                <a:effectLst/>
                <a:latin typeface="Optima" panose="02000503060000020004" pitchFamily="2" charset="0"/>
              </a:rPr>
              <a:t>Slide 2: Problem – Stats on duplicates/obsolete stock in Oil &amp; Gas.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a:ln>
                  <a:noFill/>
                </a:ln>
                <a:effectLst/>
                <a:latin typeface="Optima" panose="02000503060000020004" pitchFamily="2" charset="0"/>
              </a:rPr>
              <a:t>Slide 3: PiLog Solution – "iSPIR + AI Lens = 15–35% inventory reduction"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a:ln>
                  <a:noFill/>
                </a:ln>
                <a:effectLst/>
                <a:latin typeface="Optima" panose="02000503060000020004" pitchFamily="2" charset="0"/>
              </a:rPr>
              <a:t>Slide 4: Real Case – "ADNOC Refining: $41M freed + 68% fewer emergency POs"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a:ln>
                  <a:noFill/>
                </a:ln>
                <a:effectLst/>
                <a:latin typeface="Optima" panose="02000503060000020004" pitchFamily="2" charset="0"/>
              </a:rPr>
              <a:t>Slide 5: Comparison – "General MDM: Broad but complex. PiLog: Deep, standards-driven, faster ROI."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a:ln>
                  <a:noFill/>
                </a:ln>
                <a:effectLst/>
                <a:latin typeface="Optima" panose="02000503060000020004" pitchFamily="2" charset="0"/>
              </a:rPr>
              <a:t>Slide 6: User Love – "4.7/5 on Gartner Peer Insights – Highest in class"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a:ln>
                  <a:noFill/>
                </a:ln>
                <a:effectLst/>
                <a:latin typeface="Optima" panose="02000503060000020004" pitchFamily="2" charset="0"/>
              </a:rPr>
              <a:t>Slide 7: CTA – "DM 'DATA' for free MDM Health Check template"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a:ln>
                <a:noFill/>
              </a:ln>
              <a:effectLst/>
              <a:latin typeface="Optima" panose="02000503060000020004" pitchFamily="2" charset="0"/>
            </a:endParaRPr>
          </a:p>
        </p:txBody>
      </p:sp>
    </p:spTree>
    <p:extLst>
      <p:ext uri="{BB962C8B-B14F-4D97-AF65-F5344CB8AC3E}">
        <p14:creationId xmlns:p14="http://schemas.microsoft.com/office/powerpoint/2010/main" val="95702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FF619-4F0C-D8CE-87B4-D70C018A694E}"/>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1E0C4647-3365-71AE-47A0-5AD4DE292D90}"/>
              </a:ext>
            </a:extLst>
          </p:cNvPr>
          <p:cNvSpPr txBox="1"/>
          <p:nvPr/>
        </p:nvSpPr>
        <p:spPr>
          <a:xfrm>
            <a:off x="236306" y="107991"/>
            <a:ext cx="11831198" cy="5232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r>
              <a:rPr lang="en-US" sz="2800" b="1">
                <a:latin typeface="Optima" panose="02000503060000020004" pitchFamily="2" charset="0"/>
              </a:rPr>
              <a:t>PiLog Group's Path to Market Leadership in MDM </a:t>
            </a:r>
          </a:p>
        </p:txBody>
      </p:sp>
      <p:sp>
        <p:nvSpPr>
          <p:cNvPr id="4" name="Rectangle 2">
            <a:extLst>
              <a:ext uri="{FF2B5EF4-FFF2-40B4-BE49-F238E27FC236}">
                <a16:creationId xmlns:a16="http://schemas.microsoft.com/office/drawing/2014/main" id="{D1655597-EEA5-B3F8-F652-C79554D069C2}"/>
              </a:ext>
            </a:extLst>
          </p:cNvPr>
          <p:cNvSpPr>
            <a:spLocks noChangeArrowheads="1"/>
          </p:cNvSpPr>
          <p:nvPr/>
        </p:nvSpPr>
        <p:spPr bwMode="auto">
          <a:xfrm>
            <a:off x="236306" y="921570"/>
            <a:ext cx="10458198" cy="4478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effectLst/>
                <a:latin typeface="Optima" panose="02000503060000020004" pitchFamily="2" charset="0"/>
              </a:rPr>
              <a:t>2. Case Study Teaser Post with Image/Video (Middle East / APAC Focus – Leverage Regional Wins)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1" i="0" u="none" strike="noStrike" cap="none" normalizeH="0" baseline="0">
              <a:ln>
                <a:noFill/>
              </a:ln>
              <a:effectLst/>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effectLst/>
                <a:latin typeface="Optima" panose="02000503060000020004" pitchFamily="2" charset="0"/>
              </a:rPr>
              <a:t>Post Type</a:t>
            </a:r>
            <a:r>
              <a:rPr kumimoji="0" lang="en-US" altLang="en-US" sz="1900" b="0" i="0" u="none" strike="noStrike" cap="none" normalizeH="0" baseline="0">
                <a:ln>
                  <a:noFill/>
                </a:ln>
                <a:effectLst/>
                <a:latin typeface="Optima" panose="02000503060000020004" pitchFamily="2" charset="0"/>
              </a:rPr>
              <a:t>: Single image/video + text </a:t>
            </a:r>
            <a:r>
              <a:rPr kumimoji="0" lang="en-US" altLang="en-US" sz="1900" b="1" i="0" u="none" strike="noStrike" cap="none" normalizeH="0" baseline="0">
                <a:ln>
                  <a:noFill/>
                </a:ln>
                <a:effectLst/>
                <a:latin typeface="Optima" panose="02000503060000020004" pitchFamily="2" charset="0"/>
              </a:rPr>
              <a:t>Goal</a:t>
            </a:r>
            <a:r>
              <a:rPr kumimoji="0" lang="en-US" altLang="en-US" sz="1900" b="0" i="0" u="none" strike="noStrike" cap="none" normalizeH="0" baseline="0">
                <a:ln>
                  <a:noFill/>
                </a:ln>
                <a:effectLst/>
                <a:latin typeface="Optima" panose="02000503060000020004" pitchFamily="2" charset="0"/>
              </a:rPr>
              <a:t>: Showcase quantifiable ROI to drive DMs/inquiries </a:t>
            </a:r>
            <a:r>
              <a:rPr kumimoji="0" lang="en-US" altLang="en-US" sz="1900" b="1" i="0" u="none" strike="noStrike" cap="none" normalizeH="0" baseline="0">
                <a:ln>
                  <a:noFill/>
                </a:ln>
                <a:effectLst/>
                <a:latin typeface="Optima" panose="02000503060000020004" pitchFamily="2" charset="0"/>
              </a:rPr>
              <a:t>Caption</a:t>
            </a:r>
            <a:r>
              <a:rPr kumimoji="0" lang="en-US" altLang="en-US" sz="1900" b="0" i="0" u="none" strike="noStrike" cap="none" normalizeH="0" baseline="0">
                <a:ln>
                  <a:noFill/>
                </a:ln>
                <a:effectLst/>
                <a:latin typeface="Optima" panose="02000503060000020004" pitchFamily="2" charset="0"/>
              </a:rPr>
              <a:t>: "Real results from the world's largest petrochemical manufacturer: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effectLst/>
                <a:latin typeface="Optima" panose="02000503060000020004" pitchFamily="2" charset="0"/>
              </a:rPr>
              <a:t>Implemented PiLog DQG Suite → Standardized master data + predictive governance → </a:t>
            </a:r>
            <a:r>
              <a:rPr kumimoji="0" lang="en-US" altLang="en-US" sz="1900" b="1" i="0" u="none" strike="noStrike" cap="none" normalizeH="0" baseline="0">
                <a:ln>
                  <a:noFill/>
                </a:ln>
                <a:effectLst/>
                <a:latin typeface="Optima" panose="02000503060000020004" pitchFamily="2" charset="0"/>
              </a:rPr>
              <a:t>30% performance boost</a:t>
            </a:r>
            <a:r>
              <a:rPr kumimoji="0" lang="en-US" altLang="en-US" sz="1900" b="0" i="0" u="none" strike="noStrike" cap="none" normalizeH="0" baseline="0">
                <a:ln>
                  <a:noFill/>
                </a:ln>
                <a:effectLst/>
                <a:latin typeface="Optima" panose="02000503060000020004" pitchFamily="2" charset="0"/>
              </a:rPr>
              <a:t> in asset utilization, reduced downtime, and millions saved in spares.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a:ln>
                <a:noFill/>
              </a:ln>
              <a:effectLst/>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effectLst/>
                <a:latin typeface="Optima" panose="02000503060000020004" pitchFamily="2" charset="0"/>
              </a:rPr>
              <a:t>Operational excellence starts with trusted data, not guesswork.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effectLst/>
                <a:latin typeface="Optima" panose="02000503060000020004" pitchFamily="2" charset="0"/>
              </a:rPr>
              <a:t>Ready to unlock similar savings in your refinery or plant?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effectLst/>
                <a:latin typeface="Optima" panose="02000503060000020004" pitchFamily="2" charset="0"/>
              </a:rPr>
              <a:t>Comment 'CASE' below or DM for the full story.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a:ln>
                <a:noFill/>
              </a:ln>
              <a:effectLst/>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effectLst/>
                <a:latin typeface="Optima" panose="02000503060000020004" pitchFamily="2" charset="0"/>
              </a:rPr>
              <a:t>#Petrochemical #</a:t>
            </a:r>
            <a:r>
              <a:rPr kumimoji="0" lang="en-US" altLang="en-US" sz="1900" b="0" i="0" u="none" strike="noStrike" cap="none" normalizeH="0" baseline="0" err="1">
                <a:ln>
                  <a:noFill/>
                </a:ln>
                <a:effectLst/>
                <a:latin typeface="Optima" panose="02000503060000020004" pitchFamily="2" charset="0"/>
              </a:rPr>
              <a:t>MasterData</a:t>
            </a:r>
            <a:r>
              <a:rPr kumimoji="0" lang="en-US" altLang="en-US" sz="1900" b="0" i="0" u="none" strike="noStrike" cap="none" normalizeH="0" baseline="0">
                <a:ln>
                  <a:noFill/>
                </a:ln>
                <a:effectLst/>
                <a:latin typeface="Optima" panose="02000503060000020004" pitchFamily="2" charset="0"/>
              </a:rPr>
              <a:t> #</a:t>
            </a:r>
            <a:r>
              <a:rPr kumimoji="0" lang="en-US" altLang="en-US" sz="1900" b="0" i="0" u="none" strike="noStrike" cap="none" normalizeH="0" baseline="0" err="1">
                <a:ln>
                  <a:noFill/>
                </a:ln>
                <a:effectLst/>
                <a:latin typeface="Optima" panose="02000503060000020004" pitchFamily="2" charset="0"/>
              </a:rPr>
              <a:t>SupplyChainOptimization</a:t>
            </a:r>
            <a:r>
              <a:rPr kumimoji="0" lang="en-US" altLang="en-US" sz="1900" b="0" i="0" u="none" strike="noStrike" cap="none" normalizeH="0" baseline="0">
                <a:ln>
                  <a:noFill/>
                </a:ln>
                <a:effectLst/>
                <a:latin typeface="Optima" panose="02000503060000020004" pitchFamily="2" charset="0"/>
              </a:rPr>
              <a:t> #</a:t>
            </a:r>
            <a:r>
              <a:rPr kumimoji="0" lang="en-US" altLang="en-US" sz="1900" b="0" i="0" u="none" strike="noStrike" cap="none" normalizeH="0" baseline="0" err="1">
                <a:ln>
                  <a:noFill/>
                </a:ln>
                <a:effectLst/>
                <a:latin typeface="Optima" panose="02000503060000020004" pitchFamily="2" charset="0"/>
              </a:rPr>
              <a:t>SAPIntegration</a:t>
            </a:r>
            <a:r>
              <a:rPr kumimoji="0" lang="en-US" altLang="en-US" sz="1900" b="0" i="0" u="none" strike="noStrike" cap="none" normalizeH="0" baseline="0">
                <a:ln>
                  <a:noFill/>
                </a:ln>
                <a:effectLst/>
                <a:latin typeface="Optima" panose="02000503060000020004" pitchFamily="2"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a:ln>
                <a:noFill/>
              </a:ln>
              <a:effectLst/>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effectLst/>
                <a:latin typeface="Optima" panose="02000503060000020004" pitchFamily="2" charset="0"/>
              </a:rPr>
              <a:t>Suggested Visual</a:t>
            </a:r>
            <a:r>
              <a:rPr kumimoji="0" lang="en-US" altLang="en-US" sz="1900" b="0" i="0" u="none" strike="noStrike" cap="none" normalizeH="0" baseline="0">
                <a:ln>
                  <a:noFill/>
                </a:ln>
                <a:effectLst/>
                <a:latin typeface="Optima" panose="02000503060000020004" pitchFamily="2" charset="0"/>
              </a:rPr>
              <a:t>: Before/after infographic (e.g., warehouse "chaos" → organized + cash stack) or short 30-sec video testimonial clip.</a:t>
            </a:r>
          </a:p>
        </p:txBody>
      </p:sp>
    </p:spTree>
    <p:extLst>
      <p:ext uri="{BB962C8B-B14F-4D97-AF65-F5344CB8AC3E}">
        <p14:creationId xmlns:p14="http://schemas.microsoft.com/office/powerpoint/2010/main" val="368125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FBA88-ADB7-3846-CDD6-A42D0D083300}"/>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5502B560-EBB4-9BA7-6C6E-066775FBB2A1}"/>
              </a:ext>
            </a:extLst>
          </p:cNvPr>
          <p:cNvSpPr txBox="1"/>
          <p:nvPr/>
        </p:nvSpPr>
        <p:spPr>
          <a:xfrm>
            <a:off x="236306" y="107991"/>
            <a:ext cx="11831198" cy="5232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r>
              <a:rPr lang="en-US" sz="2800" b="1">
                <a:latin typeface="Optima" panose="02000503060000020004" pitchFamily="2" charset="0"/>
              </a:rPr>
              <a:t>PiLog Group's Path to Market Leadership in MDM </a:t>
            </a:r>
          </a:p>
        </p:txBody>
      </p:sp>
      <p:sp>
        <p:nvSpPr>
          <p:cNvPr id="2" name="Rectangle 1">
            <a:extLst>
              <a:ext uri="{FF2B5EF4-FFF2-40B4-BE49-F238E27FC236}">
                <a16:creationId xmlns:a16="http://schemas.microsoft.com/office/drawing/2014/main" id="{A340A004-83FD-B82D-7619-7C207A37BF17}"/>
              </a:ext>
            </a:extLst>
          </p:cNvPr>
          <p:cNvSpPr>
            <a:spLocks noChangeArrowheads="1"/>
          </p:cNvSpPr>
          <p:nvPr/>
        </p:nvSpPr>
        <p:spPr bwMode="auto">
          <a:xfrm>
            <a:off x="236306" y="768747"/>
            <a:ext cx="10442714"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effectLst/>
                <a:latin typeface="Optima" panose="02000503060000020004" pitchFamily="2" charset="0"/>
              </a:rPr>
              <a:t>3. Poll + Question Post (Europe / Africa Focus – Drive Engagement &amp; Awareness)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1" i="0" u="none" strike="noStrike" cap="none" normalizeH="0" baseline="0">
              <a:ln>
                <a:noFill/>
              </a:ln>
              <a:effectLst/>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effectLst/>
                <a:latin typeface="Optima" panose="02000503060000020004" pitchFamily="2" charset="0"/>
              </a:rPr>
              <a:t>Post Type</a:t>
            </a:r>
            <a:r>
              <a:rPr kumimoji="0" lang="en-US" altLang="en-US" sz="1900" b="0" i="0" u="none" strike="noStrike" cap="none" normalizeH="0" baseline="0">
                <a:ln>
                  <a:noFill/>
                </a:ln>
                <a:effectLst/>
                <a:latin typeface="Optima" panose="02000503060000020004" pitchFamily="2" charset="0"/>
              </a:rPr>
              <a:t>: LinkedIn Poll </a:t>
            </a:r>
            <a:r>
              <a:rPr kumimoji="0" lang="en-US" altLang="en-US" sz="1900" b="1" i="0" u="none" strike="noStrike" cap="none" normalizeH="0" baseline="0">
                <a:ln>
                  <a:noFill/>
                </a:ln>
                <a:effectLst/>
                <a:latin typeface="Optima" panose="02000503060000020004" pitchFamily="2" charset="0"/>
              </a:rPr>
              <a:t>Goal</a:t>
            </a:r>
            <a:r>
              <a:rPr kumimoji="0" lang="en-US" altLang="en-US" sz="1900" b="0" i="0" u="none" strike="noStrike" cap="none" normalizeH="0" baseline="0">
                <a:ln>
                  <a:noFill/>
                </a:ln>
                <a:effectLst/>
                <a:latin typeface="Optima" panose="02000503060000020004" pitchFamily="2" charset="0"/>
              </a:rPr>
              <a:t>: Spark conversations on pain points </a:t>
            </a:r>
            <a:r>
              <a:rPr kumimoji="0" lang="en-US" altLang="en-US" sz="1900" b="1" i="0" u="none" strike="noStrike" cap="none" normalizeH="0" baseline="0">
                <a:ln>
                  <a:noFill/>
                </a:ln>
                <a:effectLst/>
                <a:latin typeface="Optima" panose="02000503060000020004" pitchFamily="2" charset="0"/>
              </a:rPr>
              <a:t>Poll Question</a:t>
            </a:r>
            <a:r>
              <a:rPr kumimoji="0" lang="en-US" altLang="en-US" sz="1900" b="0" i="0" u="none" strike="noStrike" cap="none" normalizeH="0" baseline="0">
                <a:ln>
                  <a:noFill/>
                </a:ln>
                <a:effectLst/>
                <a:latin typeface="Optima" panose="02000503060000020004" pitchFamily="2" charset="0"/>
              </a:rPr>
              <a:t>: "What's your biggest master data challenge in maintenance &amp; reliability?" </a:t>
            </a:r>
            <a:r>
              <a:rPr kumimoji="0" lang="en-US" altLang="en-US" sz="1900" b="1" i="0" u="none" strike="noStrike" cap="none" normalizeH="0" baseline="0">
                <a:ln>
                  <a:noFill/>
                </a:ln>
                <a:effectLst/>
                <a:latin typeface="Optima" panose="02000503060000020004" pitchFamily="2" charset="0"/>
              </a:rPr>
              <a:t>Options</a:t>
            </a:r>
            <a:r>
              <a:rPr kumimoji="0" lang="en-US" altLang="en-US" sz="1900" b="0" i="0" u="none" strike="noStrike" cap="none" normalizeH="0" baseline="0">
                <a:ln>
                  <a:noFill/>
                </a:ln>
                <a:effectLst/>
                <a:latin typeface="Optima" panose="02000503060000020004" pitchFamily="2"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a:ln>
                  <a:noFill/>
                </a:ln>
                <a:effectLst/>
                <a:latin typeface="Optima" panose="02000503060000020004" pitchFamily="2" charset="0"/>
              </a:rPr>
              <a:t>Duplicate/obsolete spares inventory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a:ln>
                  <a:noFill/>
                </a:ln>
                <a:effectLst/>
                <a:latin typeface="Optima" panose="02000503060000020004" pitchFamily="2" charset="0"/>
              </a:rPr>
              <a:t>Inaccurate BOMs &amp; asset hierarchies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a:ln>
                  <a:noFill/>
                </a:ln>
                <a:effectLst/>
                <a:latin typeface="Optima" panose="02000503060000020004" pitchFamily="2" charset="0"/>
              </a:rPr>
              <a:t>Emergency purchases &amp; expediting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a:ln>
                  <a:noFill/>
                </a:ln>
                <a:effectLst/>
                <a:latin typeface="Optima" panose="02000503060000020004" pitchFamily="2" charset="0"/>
              </a:rPr>
              <a:t>Poor contractor work-pack material availability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a:ln>
                  <a:noFill/>
                </a:ln>
                <a:effectLst/>
                <a:latin typeface="Optima" panose="02000503060000020004" pitchFamily="2" charset="0"/>
              </a:rPr>
              <a:t>Other (comment below!)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effectLst/>
                <a:latin typeface="Optima" panose="02000503060000020004" pitchFamily="2" charset="0"/>
              </a:rPr>
              <a:t>Caption</a:t>
            </a:r>
            <a:r>
              <a:rPr kumimoji="0" lang="en-US" altLang="en-US" sz="1900" b="0" i="0" u="none" strike="noStrike" cap="none" normalizeH="0" baseline="0">
                <a:ln>
                  <a:noFill/>
                </a:ln>
                <a:effectLst/>
                <a:latin typeface="Optima" panose="02000503060000020004" pitchFamily="2" charset="0"/>
              </a:rPr>
              <a:t>: "In Oil &amp; Gas, Energy, and Mining, bad master data silently drains budgets.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effectLst/>
                <a:latin typeface="Optima" panose="02000503060000020004" pitchFamily="2" charset="0"/>
              </a:rPr>
              <a:t>Poll: What's costing your operations the most?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effectLst/>
                <a:latin typeface="Optima" panose="02000503060000020004" pitchFamily="2" charset="0"/>
              </a:rPr>
              <a:t>At PiLog, we specialize in fixing exactly these with ISO-compliant governance, AI de-duplication, and SAP-native tools — often delivering 20–40% less reactive maintenance.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effectLst/>
                <a:latin typeface="Optima" panose="02000503060000020004" pitchFamily="2" charset="0"/>
              </a:rPr>
              <a:t>Vote &amp; share your story below!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a:ln>
                <a:noFill/>
              </a:ln>
              <a:effectLst/>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effectLst/>
                <a:latin typeface="Optima" panose="02000503060000020004" pitchFamily="2" charset="0"/>
              </a:rPr>
              <a:t>#MDM #</a:t>
            </a:r>
            <a:r>
              <a:rPr kumimoji="0" lang="en-US" altLang="en-US" sz="1900" b="0" i="0" u="none" strike="noStrike" cap="none" normalizeH="0" baseline="0" err="1">
                <a:ln>
                  <a:noFill/>
                </a:ln>
                <a:effectLst/>
                <a:latin typeface="Optima" panose="02000503060000020004" pitchFamily="2" charset="0"/>
              </a:rPr>
              <a:t>AssetManagement</a:t>
            </a:r>
            <a:r>
              <a:rPr kumimoji="0" lang="en-US" altLang="en-US" sz="1900" b="0" i="0" u="none" strike="noStrike" cap="none" normalizeH="0" baseline="0">
                <a:ln>
                  <a:noFill/>
                </a:ln>
                <a:effectLst/>
                <a:latin typeface="Optima" panose="02000503060000020004" pitchFamily="2" charset="0"/>
              </a:rPr>
              <a:t> #Reliability #</a:t>
            </a:r>
            <a:r>
              <a:rPr kumimoji="0" lang="en-US" altLang="en-US" sz="1900" b="0" i="0" u="none" strike="noStrike" cap="none" normalizeH="0" baseline="0" err="1">
                <a:ln>
                  <a:noFill/>
                </a:ln>
                <a:effectLst/>
                <a:latin typeface="Optima" panose="02000503060000020004" pitchFamily="2" charset="0"/>
              </a:rPr>
              <a:t>EnergyTransition</a:t>
            </a:r>
            <a:r>
              <a:rPr kumimoji="0" lang="en-US" altLang="en-US" sz="1900" b="0" i="0" u="none" strike="noStrike" cap="none" normalizeH="0" baseline="0">
                <a:ln>
                  <a:noFill/>
                </a:ln>
                <a:effectLst/>
                <a:latin typeface="Optima" panose="02000503060000020004" pitchFamily="2" charset="0"/>
              </a:rPr>
              <a:t>"</a:t>
            </a:r>
          </a:p>
        </p:txBody>
      </p:sp>
    </p:spTree>
    <p:extLst>
      <p:ext uri="{BB962C8B-B14F-4D97-AF65-F5344CB8AC3E}">
        <p14:creationId xmlns:p14="http://schemas.microsoft.com/office/powerpoint/2010/main" val="290051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71AF1-EB72-3894-0FD8-3D4BFEC851F5}"/>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7CDFCF52-9B86-D3B2-F7E7-27A20130A95E}"/>
              </a:ext>
            </a:extLst>
          </p:cNvPr>
          <p:cNvSpPr txBox="1"/>
          <p:nvPr/>
        </p:nvSpPr>
        <p:spPr>
          <a:xfrm>
            <a:off x="236306" y="107991"/>
            <a:ext cx="11831198" cy="5232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r>
              <a:rPr lang="en-US" sz="2800" b="1">
                <a:latin typeface="Optima" panose="02000503060000020004" pitchFamily="2" charset="0"/>
              </a:rPr>
              <a:t>PiLog Group's Path to Market Leadership in MDM </a:t>
            </a:r>
          </a:p>
        </p:txBody>
      </p:sp>
      <p:sp>
        <p:nvSpPr>
          <p:cNvPr id="3" name="Rectangle 1">
            <a:extLst>
              <a:ext uri="{FF2B5EF4-FFF2-40B4-BE49-F238E27FC236}">
                <a16:creationId xmlns:a16="http://schemas.microsoft.com/office/drawing/2014/main" id="{3BE3442F-27D1-D815-59B0-FAC809B06CC3}"/>
              </a:ext>
            </a:extLst>
          </p:cNvPr>
          <p:cNvSpPr>
            <a:spLocks noChangeArrowheads="1"/>
          </p:cNvSpPr>
          <p:nvPr/>
        </p:nvSpPr>
        <p:spPr bwMode="auto">
          <a:xfrm>
            <a:off x="236306" y="829142"/>
            <a:ext cx="10709990" cy="4478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effectLst/>
                <a:latin typeface="Optima" panose="02000503060000020004" pitchFamily="2" charset="0"/>
              </a:rPr>
              <a:t>4. Comparison-Style Thought Leadership Post (North America Focus – Direct but Professional)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1" i="0" u="none" strike="noStrike" cap="none" normalizeH="0" baseline="0">
              <a:ln>
                <a:noFill/>
              </a:ln>
              <a:effectLst/>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effectLst/>
                <a:latin typeface="Optima" panose="02000503060000020004" pitchFamily="2" charset="0"/>
              </a:rPr>
              <a:t>Post Type</a:t>
            </a:r>
            <a:r>
              <a:rPr kumimoji="0" lang="en-US" altLang="en-US" sz="1900" b="0" i="0" u="none" strike="noStrike" cap="none" normalizeH="0" baseline="0">
                <a:ln>
                  <a:noFill/>
                </a:ln>
                <a:effectLst/>
                <a:latin typeface="Optima" panose="02000503060000020004" pitchFamily="2" charset="0"/>
              </a:rPr>
              <a:t>: Text + infographic </a:t>
            </a:r>
            <a:r>
              <a:rPr kumimoji="0" lang="en-US" altLang="en-US" sz="1900" b="1" i="0" u="none" strike="noStrike" cap="none" normalizeH="0" baseline="0">
                <a:ln>
                  <a:noFill/>
                </a:ln>
                <a:effectLst/>
                <a:latin typeface="Optima" panose="02000503060000020004" pitchFamily="2" charset="0"/>
              </a:rPr>
              <a:t>Caption</a:t>
            </a:r>
            <a:r>
              <a:rPr kumimoji="0" lang="en-US" altLang="en-US" sz="1900" b="0" i="0" u="none" strike="noStrike" cap="none" normalizeH="0" baseline="0">
                <a:ln>
                  <a:noFill/>
                </a:ln>
                <a:effectLst/>
                <a:latin typeface="Optima" panose="02000503060000020004" pitchFamily="2" charset="0"/>
              </a:rPr>
              <a:t>: "Why asset operators are switching to specialized MDM in 2026: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effectLst/>
                <a:latin typeface="Optima" panose="02000503060000020004" pitchFamily="2" charset="0"/>
              </a:rPr>
              <a:t>General platforms promise everything → but deliver complexity &amp; longer payback.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effectLst/>
                <a:latin typeface="Optima" panose="02000503060000020004" pitchFamily="2" charset="0"/>
              </a:rPr>
              <a:t>PiLog focuses on what matters most in your world: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a:ln>
                  <a:noFill/>
                </a:ln>
                <a:effectLst/>
                <a:latin typeface="Optima" panose="02000503060000020004" pitchFamily="2" charset="0"/>
              </a:rPr>
              <a:t>MRO spares &amp; interchangeability (iSPIR)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a:ln>
                  <a:noFill/>
                </a:ln>
                <a:effectLst/>
                <a:latin typeface="Optima" panose="02000503060000020004" pitchFamily="2" charset="0"/>
              </a:rPr>
              <a:t>ISO 14224 reliability taxonomies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a:ln>
                  <a:noFill/>
                </a:ln>
                <a:effectLst/>
                <a:latin typeface="Optima" panose="02000503060000020004" pitchFamily="2" charset="0"/>
              </a:rPr>
              <a:t>BOM &amp; hierarchy governance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a:ln>
                  <a:noFill/>
                </a:ln>
                <a:effectLst/>
                <a:latin typeface="Optima" panose="02000503060000020004" pitchFamily="2" charset="0"/>
              </a:rPr>
              <a:t>Highest user satisfaction (4.7/5 Gartner)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effectLst/>
                <a:latin typeface="Optima" panose="02000503060000020004" pitchFamily="2" charset="0"/>
              </a:rPr>
              <a:t>Result? Faster 15–35% inventory cuts + real wrench-time gains.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effectLst/>
                <a:latin typeface="Optima" panose="02000503060000020004" pitchFamily="2" charset="0"/>
              </a:rPr>
              <a:t>If you're tired of "broad but heavy" MDM, let's talk specialized excellence.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effectLst/>
                <a:latin typeface="Optima" panose="02000503060000020004" pitchFamily="2" charset="0"/>
              </a:rPr>
              <a:t>DM 'SWITCH' for a quick comparison guide.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a:ln>
                <a:noFill/>
              </a:ln>
              <a:effectLst/>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effectLst/>
                <a:latin typeface="Optima" panose="02000503060000020004" pitchFamily="2" charset="0"/>
              </a:rPr>
              <a:t>#</a:t>
            </a:r>
            <a:r>
              <a:rPr kumimoji="0" lang="en-US" altLang="en-US" sz="1900" b="0" i="0" u="none" strike="noStrike" cap="none" normalizeH="0" baseline="0" err="1">
                <a:ln>
                  <a:noFill/>
                </a:ln>
                <a:effectLst/>
                <a:latin typeface="Optima" panose="02000503060000020004" pitchFamily="2" charset="0"/>
              </a:rPr>
              <a:t>OilAndGas</a:t>
            </a:r>
            <a:r>
              <a:rPr kumimoji="0" lang="en-US" altLang="en-US" sz="1900" b="0" i="0" u="none" strike="noStrike" cap="none" normalizeH="0" baseline="0">
                <a:ln>
                  <a:noFill/>
                </a:ln>
                <a:effectLst/>
                <a:latin typeface="Optima" panose="02000503060000020004" pitchFamily="2" charset="0"/>
              </a:rPr>
              <a:t> #MDM #Petrochemical #</a:t>
            </a:r>
            <a:r>
              <a:rPr kumimoji="0" lang="en-US" altLang="en-US" sz="1900" b="0" i="0" u="none" strike="noStrike" cap="none" normalizeH="0" baseline="0" err="1">
                <a:ln>
                  <a:noFill/>
                </a:ln>
                <a:effectLst/>
                <a:latin typeface="Optima" panose="02000503060000020004" pitchFamily="2" charset="0"/>
              </a:rPr>
              <a:t>MaintenanceExcellence</a:t>
            </a:r>
            <a:r>
              <a:rPr kumimoji="0" lang="en-US" altLang="en-US" sz="1900" b="0" i="0" u="none" strike="noStrike" cap="none" normalizeH="0" baseline="0">
                <a:ln>
                  <a:noFill/>
                </a:ln>
                <a:effectLst/>
                <a:latin typeface="Optima" panose="02000503060000020004" pitchFamily="2" charset="0"/>
              </a:rPr>
              <a:t>"</a:t>
            </a:r>
          </a:p>
        </p:txBody>
      </p:sp>
    </p:spTree>
    <p:extLst>
      <p:ext uri="{BB962C8B-B14F-4D97-AF65-F5344CB8AC3E}">
        <p14:creationId xmlns:p14="http://schemas.microsoft.com/office/powerpoint/2010/main" val="419985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C772C-1A44-9E70-09BB-EBC53337E90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3502CD-B86E-72AE-E7D4-BE4A59A2EEEA}"/>
              </a:ext>
            </a:extLst>
          </p:cNvPr>
          <p:cNvSpPr>
            <a:spLocks noGrp="1"/>
          </p:cNvSpPr>
          <p:nvPr>
            <p:ph idx="1"/>
          </p:nvPr>
        </p:nvSpPr>
        <p:spPr/>
        <p:txBody>
          <a:bodyPr vert="horz" lIns="91440" tIns="45720" rIns="91440" bIns="45720" rtlCol="0" anchor="t">
            <a:normAutofit/>
          </a:bodyPr>
          <a:lstStyle/>
          <a:p>
            <a:r>
              <a:rPr lang="en-GB" b="1">
                <a:latin typeface="Optima"/>
                <a:ea typeface="+mn-lt"/>
                <a:cs typeface="+mn-lt"/>
              </a:rPr>
              <a:t>Master and Meta-data Management</a:t>
            </a:r>
            <a:endParaRPr lang="en-GB" b="1">
              <a:latin typeface="Optima"/>
            </a:endParaRPr>
          </a:p>
          <a:p>
            <a:r>
              <a:rPr lang="en-GB" b="1">
                <a:latin typeface="Optima"/>
                <a:ea typeface="+mn-lt"/>
                <a:cs typeface="+mn-lt"/>
              </a:rPr>
              <a:t>Data Quality</a:t>
            </a:r>
            <a:endParaRPr lang="en-GB" b="1">
              <a:latin typeface="Optima"/>
            </a:endParaRPr>
          </a:p>
          <a:p>
            <a:r>
              <a:rPr lang="en-GB" b="1">
                <a:latin typeface="Optima"/>
                <a:ea typeface="+mn-lt"/>
                <a:cs typeface="+mn-lt"/>
              </a:rPr>
              <a:t>Data Integration</a:t>
            </a:r>
          </a:p>
          <a:p>
            <a:endParaRPr lang="en-GB" b="1">
              <a:latin typeface="Optima" panose="02000503060000020004" pitchFamily="2" charset="0"/>
            </a:endParaRPr>
          </a:p>
          <a:p>
            <a:r>
              <a:rPr lang="en-GB" sz="2400" b="1">
                <a:latin typeface="Optima"/>
              </a:rPr>
              <a:t>Collectively they form approximately USD 19 bn market, growing @ 10-12% annually</a:t>
            </a:r>
          </a:p>
          <a:p>
            <a:endParaRPr lang="en-GB" b="1">
              <a:latin typeface="Optima" panose="02000503060000020004" pitchFamily="2" charset="0"/>
            </a:endParaRPr>
          </a:p>
        </p:txBody>
      </p:sp>
      <p:sp>
        <p:nvSpPr>
          <p:cNvPr id="5" name="TextBox 4">
            <a:extLst>
              <a:ext uri="{FF2B5EF4-FFF2-40B4-BE49-F238E27FC236}">
                <a16:creationId xmlns:a16="http://schemas.microsoft.com/office/drawing/2014/main" id="{DD987DB5-5C38-7FC0-E42B-9F50CECAD0A7}"/>
              </a:ext>
            </a:extLst>
          </p:cNvPr>
          <p:cNvSpPr txBox="1"/>
          <p:nvPr/>
        </p:nvSpPr>
        <p:spPr>
          <a:xfrm>
            <a:off x="236306" y="184935"/>
            <a:ext cx="11831198" cy="5232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Optima" panose="02000503060000020004"/>
                <a:ea typeface="+mn-ea"/>
                <a:cs typeface="Arial" panose="020B0604020202020204" pitchFamily="34" charset="0"/>
              </a:rPr>
              <a:t>Top Focus Area</a:t>
            </a:r>
            <a:endParaRPr kumimoji="0" lang="en-AU" sz="2800" b="0" i="0" u="none" strike="noStrike" kern="1200" cap="none" spc="0" normalizeH="0" baseline="0" noProof="0">
              <a:ln>
                <a:noFill/>
              </a:ln>
              <a:solidFill>
                <a:prstClr val="black"/>
              </a:solidFill>
              <a:effectLst/>
              <a:uLnTx/>
              <a:uFillTx/>
              <a:latin typeface="Optima" panose="02000503060000020004"/>
              <a:ea typeface="+mn-ea"/>
              <a:cs typeface="Arial" panose="020B0604020202020204" pitchFamily="34" charset="0"/>
            </a:endParaRPr>
          </a:p>
        </p:txBody>
      </p:sp>
    </p:spTree>
    <p:extLst>
      <p:ext uri="{BB962C8B-B14F-4D97-AF65-F5344CB8AC3E}">
        <p14:creationId xmlns:p14="http://schemas.microsoft.com/office/powerpoint/2010/main" val="3668235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F0E38-CD03-507E-6CDE-C7A780DC2B48}"/>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5FD676E9-CDF9-70FC-81A5-ADC34F2A88DA}"/>
              </a:ext>
            </a:extLst>
          </p:cNvPr>
          <p:cNvSpPr txBox="1"/>
          <p:nvPr/>
        </p:nvSpPr>
        <p:spPr>
          <a:xfrm>
            <a:off x="236306" y="107991"/>
            <a:ext cx="11831198" cy="5232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r>
              <a:rPr lang="en-US" sz="2800" b="1">
                <a:latin typeface="Optima" panose="02000503060000020004" pitchFamily="2" charset="0"/>
              </a:rPr>
              <a:t>PiLog Group's Path to Market Leadership in MDM </a:t>
            </a:r>
          </a:p>
        </p:txBody>
      </p:sp>
      <p:sp>
        <p:nvSpPr>
          <p:cNvPr id="2" name="Rectangle 1">
            <a:extLst>
              <a:ext uri="{FF2B5EF4-FFF2-40B4-BE49-F238E27FC236}">
                <a16:creationId xmlns:a16="http://schemas.microsoft.com/office/drawing/2014/main" id="{14C0BF67-56E2-CC44-3FE5-234E3FE06BAF}"/>
              </a:ext>
            </a:extLst>
          </p:cNvPr>
          <p:cNvSpPr>
            <a:spLocks noChangeArrowheads="1"/>
          </p:cNvSpPr>
          <p:nvPr/>
        </p:nvSpPr>
        <p:spPr bwMode="auto">
          <a:xfrm>
            <a:off x="2610678" y="1312832"/>
            <a:ext cx="4052932"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FFFFFF"/>
                </a:solidFill>
                <a:effectLst/>
                <a:latin typeface="Arial" panose="020B0604020202020204" pitchFamily="34" charset="0"/>
              </a:rPr>
              <a:t>5. Webinar/Event Teaser Series (APAC / LATAM Focus – Drive Registrations)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Arial" panose="020B0604020202020204" pitchFamily="34" charset="0"/>
              </a:rPr>
              <a:t>Post Type</a:t>
            </a:r>
            <a:r>
              <a:rPr kumimoji="0" lang="en-US" altLang="en-US" sz="1800" b="0" i="0" u="none" strike="noStrike" cap="none" normalizeH="0" baseline="0">
                <a:ln>
                  <a:noFill/>
                </a:ln>
                <a:solidFill>
                  <a:srgbClr val="FFFFFF"/>
                </a:solidFill>
                <a:effectLst/>
                <a:latin typeface="Arial" panose="020B0604020202020204" pitchFamily="34" charset="0"/>
              </a:rPr>
              <a:t>: Event announcement + carousel </a:t>
            </a:r>
            <a:r>
              <a:rPr kumimoji="0" lang="en-US" altLang="en-US" sz="1800" b="1" i="0" u="none" strike="noStrike" cap="none" normalizeH="0" baseline="0">
                <a:ln>
                  <a:noFill/>
                </a:ln>
                <a:solidFill>
                  <a:srgbClr val="FFFFFF"/>
                </a:solidFill>
                <a:effectLst/>
                <a:latin typeface="Arial" panose="020B0604020202020204" pitchFamily="34" charset="0"/>
              </a:rPr>
              <a:t>Caption</a:t>
            </a:r>
            <a:r>
              <a:rPr kumimoji="0" lang="en-US" altLang="en-US" sz="1800" b="0" i="0" u="none" strike="noStrike" cap="none" normalizeH="0" baseline="0">
                <a:ln>
                  <a:noFill/>
                </a:ln>
                <a:solidFill>
                  <a:srgbClr val="FFFFFF"/>
                </a:solidFill>
                <a:effectLst/>
                <a:latin typeface="Arial" panose="020B0604020202020204" pitchFamily="34" charset="0"/>
              </a:rPr>
              <a:t>: "Free Webinar: Mastering Master Data for Energy Transition &amp; Asset Reliability</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FFFFFF"/>
                </a:solidFill>
                <a:effectLst/>
                <a:latin typeface="Arial" panose="020B0604020202020204" pitchFamily="34" charset="0"/>
              </a:rPr>
              <a:t>Join us Jan 15, 2026: How ISO-standardized data + AI turns reactive ops into predictive excellence in Mining, Utilities, and Petrochemicals.</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FFFFFF"/>
                </a:solidFill>
                <a:effectLst/>
                <a:latin typeface="Arial" panose="020B0604020202020204" pitchFamily="34" charset="0"/>
              </a:rPr>
              <a:t>Live demo of PiLog DQG Suite → Real-time de-duplication, BOM enrichment, and predictive insights.</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FFFFFF"/>
                </a:solidFill>
                <a:effectLst/>
                <a:latin typeface="Arial" panose="020B0604020202020204" pitchFamily="34" charset="0"/>
              </a:rPr>
              <a:t>Register now: [Link]</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FFFFFF"/>
                </a:solidFill>
                <a:effectLst/>
                <a:latin typeface="Arial" panose="020B0604020202020204" pitchFamily="34" charset="0"/>
              </a:rPr>
              <a:t>Who's joining? Tag a colleague!</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FFFFFF"/>
                </a:solidFill>
                <a:effectLst/>
                <a:latin typeface="Arial" panose="020B0604020202020204" pitchFamily="34" charset="0"/>
              </a:rPr>
              <a:t>#Webinar #DigitalTransformation #Mining #Utilities"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9B62282A-7809-6C19-DED8-3B3BAD3B178C}"/>
              </a:ext>
            </a:extLst>
          </p:cNvPr>
          <p:cNvSpPr>
            <a:spLocks noChangeArrowheads="1"/>
          </p:cNvSpPr>
          <p:nvPr/>
        </p:nvSpPr>
        <p:spPr bwMode="auto">
          <a:xfrm>
            <a:off x="236306" y="1074714"/>
            <a:ext cx="10431694"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effectLst/>
                <a:latin typeface="Optima" panose="02000503060000020004" pitchFamily="2" charset="0"/>
              </a:rPr>
              <a:t>5. Webinar/Event Teaser Series (APAC / LATAM Focus – Drive Registrations)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1" i="0" u="none" strike="noStrike" cap="none" normalizeH="0" baseline="0">
              <a:ln>
                <a:noFill/>
              </a:ln>
              <a:effectLst/>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effectLst/>
                <a:latin typeface="Optima" panose="02000503060000020004" pitchFamily="2" charset="0"/>
              </a:rPr>
              <a:t>Post Type</a:t>
            </a:r>
            <a:r>
              <a:rPr kumimoji="0" lang="en-US" altLang="en-US" sz="1900" b="0" i="0" u="none" strike="noStrike" cap="none" normalizeH="0" baseline="0">
                <a:ln>
                  <a:noFill/>
                </a:ln>
                <a:effectLst/>
                <a:latin typeface="Optima" panose="02000503060000020004" pitchFamily="2" charset="0"/>
              </a:rPr>
              <a:t>: Event announcement + carousel </a:t>
            </a:r>
            <a:r>
              <a:rPr kumimoji="0" lang="en-US" altLang="en-US" sz="1900" b="1" i="0" u="none" strike="noStrike" cap="none" normalizeH="0" baseline="0">
                <a:ln>
                  <a:noFill/>
                </a:ln>
                <a:effectLst/>
                <a:latin typeface="Optima" panose="02000503060000020004" pitchFamily="2" charset="0"/>
              </a:rPr>
              <a:t>Caption</a:t>
            </a:r>
            <a:r>
              <a:rPr kumimoji="0" lang="en-US" altLang="en-US" sz="1900" b="0" i="0" u="none" strike="noStrike" cap="none" normalizeH="0" baseline="0">
                <a:ln>
                  <a:noFill/>
                </a:ln>
                <a:effectLst/>
                <a:latin typeface="Optima" panose="02000503060000020004" pitchFamily="2" charset="0"/>
              </a:rPr>
              <a:t>: "Free Webinar: Mastering Master Data for Energy Transition &amp; Asset Reliability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effectLst/>
                <a:latin typeface="Optima" panose="02000503060000020004" pitchFamily="2" charset="0"/>
              </a:rPr>
              <a:t>Join us Jan 15, 2026: How ISO-standardized data + AI turns reactive ops into predictive excellence in Mining, Utilities, and Petrochemicals.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effectLst/>
                <a:latin typeface="Optima" panose="02000503060000020004" pitchFamily="2" charset="0"/>
              </a:rPr>
              <a:t>Live demo of PiLog DQG Suite → Real-time de-duplication, BOM enrichment, and predictive insights.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effectLst/>
                <a:latin typeface="Optima" panose="02000503060000020004" pitchFamily="2" charset="0"/>
              </a:rPr>
              <a:t>Register now: [Link]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effectLst/>
                <a:latin typeface="Optima" panose="02000503060000020004" pitchFamily="2" charset="0"/>
              </a:rPr>
              <a:t>Who's joining? Tag a colleague!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a:ln>
                <a:noFill/>
              </a:ln>
              <a:effectLst/>
              <a:latin typeface="Optima" panose="0200050306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effectLst/>
                <a:latin typeface="Optima" panose="02000503060000020004" pitchFamily="2" charset="0"/>
              </a:rPr>
              <a:t>#Webinar #</a:t>
            </a:r>
            <a:r>
              <a:rPr kumimoji="0" lang="en-US" altLang="en-US" sz="1900" b="0" i="0" u="none" strike="noStrike" cap="none" normalizeH="0" baseline="0" err="1">
                <a:ln>
                  <a:noFill/>
                </a:ln>
                <a:effectLst/>
                <a:latin typeface="Optima" panose="02000503060000020004" pitchFamily="2" charset="0"/>
              </a:rPr>
              <a:t>DigitalTransformation</a:t>
            </a:r>
            <a:r>
              <a:rPr kumimoji="0" lang="en-US" altLang="en-US" sz="1900" b="0" i="0" u="none" strike="noStrike" cap="none" normalizeH="0" baseline="0">
                <a:ln>
                  <a:noFill/>
                </a:ln>
                <a:effectLst/>
                <a:latin typeface="Optima" panose="02000503060000020004" pitchFamily="2" charset="0"/>
              </a:rPr>
              <a:t> #Mining #Utilities"</a:t>
            </a:r>
          </a:p>
        </p:txBody>
      </p:sp>
    </p:spTree>
    <p:extLst>
      <p:ext uri="{BB962C8B-B14F-4D97-AF65-F5344CB8AC3E}">
        <p14:creationId xmlns:p14="http://schemas.microsoft.com/office/powerpoint/2010/main" val="16751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74C51C3-C65A-6870-C60A-45A7FD3807C6}"/>
              </a:ext>
            </a:extLst>
          </p:cNvPr>
          <p:cNvGraphicFramePr>
            <a:graphicFrameLocks noGrp="1"/>
          </p:cNvGraphicFramePr>
          <p:nvPr>
            <p:extLst>
              <p:ext uri="{D42A27DB-BD31-4B8C-83A1-F6EECF244321}">
                <p14:modId xmlns:p14="http://schemas.microsoft.com/office/powerpoint/2010/main" val="3177185338"/>
              </p:ext>
            </p:extLst>
          </p:nvPr>
        </p:nvGraphicFramePr>
        <p:xfrm>
          <a:off x="419726" y="1184223"/>
          <a:ext cx="11107710" cy="5131125"/>
        </p:xfrm>
        <a:graphic>
          <a:graphicData uri="http://schemas.openxmlformats.org/drawingml/2006/table">
            <a:tbl>
              <a:tblPr/>
              <a:tblGrid>
                <a:gridCol w="2923081">
                  <a:extLst>
                    <a:ext uri="{9D8B030D-6E8A-4147-A177-3AD203B41FA5}">
                      <a16:colId xmlns:a16="http://schemas.microsoft.com/office/drawing/2014/main" val="3741865370"/>
                    </a:ext>
                  </a:extLst>
                </a:gridCol>
                <a:gridCol w="2488367">
                  <a:extLst>
                    <a:ext uri="{9D8B030D-6E8A-4147-A177-3AD203B41FA5}">
                      <a16:colId xmlns:a16="http://schemas.microsoft.com/office/drawing/2014/main" val="456077625"/>
                    </a:ext>
                  </a:extLst>
                </a:gridCol>
                <a:gridCol w="5696262">
                  <a:extLst>
                    <a:ext uri="{9D8B030D-6E8A-4147-A177-3AD203B41FA5}">
                      <a16:colId xmlns:a16="http://schemas.microsoft.com/office/drawing/2014/main" val="1394237386"/>
                    </a:ext>
                  </a:extLst>
                </a:gridCol>
              </a:tblGrid>
              <a:tr h="280759">
                <a:tc>
                  <a:txBody>
                    <a:bodyPr/>
                    <a:lstStyle/>
                    <a:p>
                      <a:pPr algn="ctr">
                        <a:buNone/>
                      </a:pPr>
                      <a:r>
                        <a:rPr lang="en-IN" sz="1600" b="1">
                          <a:effectLst/>
                          <a:latin typeface="Optima"/>
                        </a:rPr>
                        <a:t>Line of Business (LOB)</a:t>
                      </a:r>
                      <a:endParaRPr lang="en-IN" sz="1600">
                        <a:effectLst/>
                        <a:latin typeface="Optima"/>
                      </a:endParaRPr>
                    </a:p>
                  </a:txBody>
                  <a:tcPr marL="53720" marR="53720" marT="26860" marB="26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None/>
                      </a:pPr>
                      <a:r>
                        <a:rPr lang="en-IN" sz="1600" b="1">
                          <a:effectLst/>
                          <a:latin typeface="Optima"/>
                        </a:rPr>
                        <a:t>Domain</a:t>
                      </a:r>
                      <a:endParaRPr lang="en-IN" sz="1600">
                        <a:effectLst/>
                        <a:latin typeface="Optima"/>
                      </a:endParaRPr>
                    </a:p>
                  </a:txBody>
                  <a:tcPr marL="53720" marR="53720" marT="26860" marB="26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None/>
                      </a:pPr>
                      <a:r>
                        <a:rPr lang="en-IN" sz="1600" b="1">
                          <a:effectLst/>
                          <a:latin typeface="Optima"/>
                        </a:rPr>
                        <a:t>Data Elements</a:t>
                      </a:r>
                      <a:endParaRPr lang="en-IN" sz="1600">
                        <a:effectLst/>
                        <a:latin typeface="Optima"/>
                      </a:endParaRPr>
                    </a:p>
                  </a:txBody>
                  <a:tcPr marL="53720" marR="53720" marT="26860" marB="26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789836"/>
                  </a:ext>
                </a:extLst>
              </a:tr>
              <a:tr h="627192">
                <a:tc rowSpan="5">
                  <a:txBody>
                    <a:bodyPr/>
                    <a:lstStyle/>
                    <a:p>
                      <a:pPr>
                        <a:buNone/>
                      </a:pPr>
                      <a:r>
                        <a:rPr lang="en-IN" sz="1600" b="1">
                          <a:effectLst/>
                          <a:latin typeface="Optima"/>
                        </a:rPr>
                        <a:t>Supply Chain Management</a:t>
                      </a:r>
                      <a:endParaRPr lang="en-IN" sz="1600">
                        <a:effectLst/>
                        <a:latin typeface="Optima"/>
                      </a:endParaRPr>
                    </a:p>
                  </a:txBody>
                  <a:tcPr marL="53720" marR="53720" marT="26860" marB="26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buNone/>
                      </a:pPr>
                      <a:r>
                        <a:rPr lang="en-IN" sz="1600">
                          <a:effectLst/>
                          <a:latin typeface="Optima"/>
                        </a:rPr>
                        <a:t>Material</a:t>
                      </a:r>
                    </a:p>
                  </a:txBody>
                  <a:tcPr marL="53720" marR="53720" marT="26860" marB="26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buNone/>
                      </a:pPr>
                      <a:r>
                        <a:rPr lang="en-US" sz="1600">
                          <a:effectLst/>
                          <a:latin typeface="Optima"/>
                        </a:rPr>
                        <a:t>MRO, Raw materials, Capital goods, Finished goods, Semi-finished goods, Tools</a:t>
                      </a:r>
                    </a:p>
                  </a:txBody>
                  <a:tcPr marL="53720" marR="53720" marT="26860" marB="26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6793032"/>
                  </a:ext>
                </a:extLst>
              </a:tr>
              <a:tr h="280759">
                <a:tc vMerge="1">
                  <a:txBody>
                    <a:bodyPr/>
                    <a:lstStyle/>
                    <a:p>
                      <a:pPr>
                        <a:buNone/>
                      </a:pPr>
                      <a:endParaRPr lang="en-IN" sz="1400">
                        <a:effectLst/>
                        <a:latin typeface="Optima"/>
                      </a:endParaRPr>
                    </a:p>
                  </a:txBody>
                  <a:tcPr marL="53720" marR="53720" marT="26860" marB="26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buNone/>
                      </a:pPr>
                      <a:r>
                        <a:rPr lang="en-IN" sz="1600">
                          <a:effectLst/>
                          <a:latin typeface="Optima"/>
                        </a:rPr>
                        <a:t>OEMs/Vendors</a:t>
                      </a:r>
                    </a:p>
                  </a:txBody>
                  <a:tcPr marL="53720" marR="53720" marT="26860" marB="26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buNone/>
                      </a:pPr>
                      <a:r>
                        <a:rPr lang="en-IN" sz="1600">
                          <a:effectLst/>
                          <a:latin typeface="Optima"/>
                        </a:rPr>
                        <a:t>Vendor master, Supplier details</a:t>
                      </a:r>
                    </a:p>
                  </a:txBody>
                  <a:tcPr marL="53720" marR="53720" marT="26860" marB="26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8612300"/>
                  </a:ext>
                </a:extLst>
              </a:tr>
              <a:tr h="1004967">
                <a:tc vMerge="1">
                  <a:txBody>
                    <a:bodyPr/>
                    <a:lstStyle/>
                    <a:p>
                      <a:pPr>
                        <a:buNone/>
                      </a:pPr>
                      <a:endParaRPr lang="en-IN" sz="1400">
                        <a:effectLst/>
                        <a:latin typeface="Optima"/>
                      </a:endParaRPr>
                    </a:p>
                  </a:txBody>
                  <a:tcPr marL="53720" marR="53720" marT="26860" marB="26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buNone/>
                      </a:pPr>
                      <a:r>
                        <a:rPr lang="en-IN" sz="1600">
                          <a:effectLst/>
                          <a:latin typeface="Optima"/>
                        </a:rPr>
                        <a:t>Services</a:t>
                      </a:r>
                    </a:p>
                  </a:txBody>
                  <a:tcPr marL="53720" marR="53720" marT="26860" marB="26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buNone/>
                      </a:pPr>
                      <a:r>
                        <a:rPr lang="en-IN" sz="1600">
                          <a:effectLst/>
                          <a:latin typeface="Optima"/>
                        </a:rPr>
                        <a:t>Service master, Bill of services (BoM), Model Service specifications (MSS), Service contracts, Hierarchy management, Classification management</a:t>
                      </a:r>
                    </a:p>
                  </a:txBody>
                  <a:tcPr marL="53720" marR="53720" marT="26860" marB="26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1537710"/>
                  </a:ext>
                </a:extLst>
              </a:tr>
              <a:tr h="627192">
                <a:tc vMerge="1">
                  <a:txBody>
                    <a:bodyPr/>
                    <a:lstStyle/>
                    <a:p>
                      <a:pPr>
                        <a:buNone/>
                      </a:pPr>
                      <a:endParaRPr lang="en-IN" sz="1400">
                        <a:effectLst/>
                        <a:latin typeface="Optima"/>
                      </a:endParaRPr>
                    </a:p>
                  </a:txBody>
                  <a:tcPr marL="53720" marR="53720" marT="26860" marB="26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buNone/>
                      </a:pPr>
                      <a:r>
                        <a:rPr lang="en-IN" sz="1600">
                          <a:effectLst/>
                          <a:latin typeface="Optima"/>
                        </a:rPr>
                        <a:t>Meta Data</a:t>
                      </a:r>
                    </a:p>
                  </a:txBody>
                  <a:tcPr marL="53720" marR="53720" marT="26860" marB="26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buNone/>
                      </a:pPr>
                      <a:r>
                        <a:rPr lang="en-US" sz="1600">
                          <a:effectLst/>
                          <a:latin typeface="Optima"/>
                        </a:rPr>
                        <a:t>Material types, Material Groups, Purchasing Groups, UOM (Units of Measure), Asset categories, Currencies, Taxonomies, FMEA Library, Maintenance Strategies</a:t>
                      </a:r>
                    </a:p>
                  </a:txBody>
                  <a:tcPr marL="53720" marR="53720" marT="26860" marB="26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24586482"/>
                  </a:ext>
                </a:extLst>
              </a:tr>
              <a:tr h="280759">
                <a:tc vMerge="1">
                  <a:txBody>
                    <a:bodyPr/>
                    <a:lstStyle/>
                    <a:p>
                      <a:pPr>
                        <a:buNone/>
                      </a:pPr>
                      <a:endParaRPr lang="en-IN" sz="1400">
                        <a:effectLst/>
                        <a:latin typeface="Optima"/>
                      </a:endParaRPr>
                    </a:p>
                  </a:txBody>
                  <a:tcPr marL="53720" marR="53720" marT="26860" marB="26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buNone/>
                      </a:pPr>
                      <a:r>
                        <a:rPr lang="en-IN" sz="1600">
                          <a:effectLst/>
                          <a:latin typeface="Optima"/>
                        </a:rPr>
                        <a:t>Article</a:t>
                      </a:r>
                    </a:p>
                  </a:txBody>
                  <a:tcPr marL="53720" marR="53720" marT="26860" marB="26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buNone/>
                      </a:pPr>
                      <a:r>
                        <a:rPr lang="en-IN" sz="1600">
                          <a:effectLst/>
                          <a:latin typeface="Optima"/>
                        </a:rPr>
                        <a:t>Retail and fashion Management</a:t>
                      </a:r>
                    </a:p>
                  </a:txBody>
                  <a:tcPr marL="53720" marR="53720" marT="26860" marB="26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8583667"/>
                  </a:ext>
                </a:extLst>
              </a:tr>
              <a:tr h="1193854">
                <a:tc rowSpan="2">
                  <a:txBody>
                    <a:bodyPr/>
                    <a:lstStyle/>
                    <a:p>
                      <a:pPr>
                        <a:buNone/>
                      </a:pPr>
                      <a:r>
                        <a:rPr lang="en-IN" sz="1600" b="1">
                          <a:effectLst/>
                          <a:latin typeface="Optima"/>
                        </a:rPr>
                        <a:t>Asset Lifecycle Management</a:t>
                      </a:r>
                      <a:endParaRPr lang="en-IN" sz="1600">
                        <a:effectLst/>
                        <a:latin typeface="Optima"/>
                      </a:endParaRPr>
                    </a:p>
                  </a:txBody>
                  <a:tcPr marL="53720" marR="53720" marT="26860" marB="26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buNone/>
                      </a:pPr>
                      <a:r>
                        <a:rPr lang="en-IN" sz="1600">
                          <a:effectLst/>
                          <a:latin typeface="Optima"/>
                        </a:rPr>
                        <a:t>Asset (PM/EAM)</a:t>
                      </a:r>
                    </a:p>
                  </a:txBody>
                  <a:tcPr marL="53720" marR="53720" marT="26860" marB="26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buNone/>
                      </a:pPr>
                      <a:r>
                        <a:rPr lang="en-US" sz="1600">
                          <a:effectLst/>
                          <a:latin typeface="Optima"/>
                        </a:rPr>
                        <a:t>Plant, Functional location, Equipment Master, BOM, Maintenance plan, Maintenance items, Task lists, Task list operations, Failure codes, Measuring points and counters</a:t>
                      </a:r>
                    </a:p>
                  </a:txBody>
                  <a:tcPr marL="53720" marR="53720" marT="26860" marB="26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3124638"/>
                  </a:ext>
                </a:extLst>
              </a:tr>
              <a:tr h="627192">
                <a:tc vMerge="1">
                  <a:txBody>
                    <a:bodyPr/>
                    <a:lstStyle/>
                    <a:p>
                      <a:pPr>
                        <a:buNone/>
                      </a:pPr>
                      <a:endParaRPr lang="en-IN" sz="1400">
                        <a:effectLst/>
                        <a:latin typeface="Optima"/>
                      </a:endParaRPr>
                    </a:p>
                  </a:txBody>
                  <a:tcPr marL="53720" marR="53720" marT="26860" marB="26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a:buNone/>
                      </a:pPr>
                      <a:r>
                        <a:rPr lang="en-IN" sz="1600">
                          <a:effectLst/>
                          <a:latin typeface="Optima"/>
                        </a:rPr>
                        <a:t>BOM</a:t>
                      </a:r>
                    </a:p>
                  </a:txBody>
                  <a:tcPr marL="53720" marR="53720" marT="26860" marB="26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buNone/>
                      </a:pPr>
                      <a:r>
                        <a:rPr lang="en-US" sz="1600">
                          <a:effectLst/>
                          <a:latin typeface="Optima"/>
                        </a:rPr>
                        <a:t>Functional location BOM, Equipment BOM, Manufacturing BOM, Production BOM</a:t>
                      </a:r>
                    </a:p>
                  </a:txBody>
                  <a:tcPr marL="53720" marR="53720" marT="26860" marB="26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53378426"/>
                  </a:ext>
                </a:extLst>
              </a:tr>
            </a:tbl>
          </a:graphicData>
        </a:graphic>
      </p:graphicFrame>
      <p:sp>
        <p:nvSpPr>
          <p:cNvPr id="5" name="TextBox 4">
            <a:extLst>
              <a:ext uri="{FF2B5EF4-FFF2-40B4-BE49-F238E27FC236}">
                <a16:creationId xmlns:a16="http://schemas.microsoft.com/office/drawing/2014/main" id="{DD0A5813-114D-EF91-9C63-971F22706FD0}"/>
              </a:ext>
            </a:extLst>
          </p:cNvPr>
          <p:cNvSpPr txBox="1"/>
          <p:nvPr/>
        </p:nvSpPr>
        <p:spPr>
          <a:xfrm>
            <a:off x="236306" y="184935"/>
            <a:ext cx="11831198" cy="5232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r>
              <a:rPr lang="en-US" sz="2800" noProof="0">
                <a:latin typeface="Optima" panose="02000503060000020004"/>
                <a:cs typeface="Arial" panose="020B0604020202020204" pitchFamily="34" charset="0"/>
              </a:rPr>
              <a:t>Supply Chain Management &amp; Asset Lifecycle Management LOB</a:t>
            </a:r>
            <a:endParaRPr lang="en-AU" sz="2800" noProof="0">
              <a:latin typeface="Optima" panose="02000503060000020004"/>
              <a:cs typeface="Arial" panose="020B0604020202020204" pitchFamily="34" charset="0"/>
            </a:endParaRPr>
          </a:p>
        </p:txBody>
      </p:sp>
    </p:spTree>
    <p:extLst>
      <p:ext uri="{BB962C8B-B14F-4D97-AF65-F5344CB8AC3E}">
        <p14:creationId xmlns:p14="http://schemas.microsoft.com/office/powerpoint/2010/main" val="2705891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9D5F2-F511-57EA-66A5-EF31756E19AE}"/>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34DACC03-8612-D08A-4EFB-CA2B4D23D1CB}"/>
              </a:ext>
            </a:extLst>
          </p:cNvPr>
          <p:cNvSpPr txBox="1"/>
          <p:nvPr/>
        </p:nvSpPr>
        <p:spPr>
          <a:xfrm>
            <a:off x="236306" y="184935"/>
            <a:ext cx="11831198" cy="5232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Optima" panose="02000503060000020004"/>
                <a:ea typeface="+mn-ea"/>
                <a:cs typeface="Arial" panose="020B0604020202020204" pitchFamily="34" charset="0"/>
              </a:rPr>
              <a:t>Marketing </a:t>
            </a:r>
            <a:r>
              <a:rPr lang="en-US" sz="2800">
                <a:solidFill>
                  <a:prstClr val="black"/>
                </a:solidFill>
                <a:latin typeface="Optima" panose="02000503060000020004"/>
                <a:cs typeface="Arial" panose="020B0604020202020204" pitchFamily="34" charset="0"/>
              </a:rPr>
              <a:t>R</a:t>
            </a:r>
            <a:r>
              <a:rPr kumimoji="0" lang="en-US" sz="2800" b="0" i="0" u="none" strike="noStrike" kern="1200" cap="none" spc="0" normalizeH="0" baseline="0" noProof="0" err="1">
                <a:ln>
                  <a:noFill/>
                </a:ln>
                <a:solidFill>
                  <a:prstClr val="black"/>
                </a:solidFill>
                <a:effectLst/>
                <a:uLnTx/>
                <a:uFillTx/>
                <a:latin typeface="Optima" panose="02000503060000020004"/>
                <a:ea typeface="+mn-ea"/>
                <a:cs typeface="Arial" panose="020B0604020202020204" pitchFamily="34" charset="0"/>
              </a:rPr>
              <a:t>oadmap</a:t>
            </a:r>
            <a:r>
              <a:rPr kumimoji="0" lang="en-US" sz="2800" b="0" i="0" u="none" strike="noStrike" kern="1200" cap="none" spc="0" normalizeH="0" baseline="0" noProof="0">
                <a:ln>
                  <a:noFill/>
                </a:ln>
                <a:solidFill>
                  <a:prstClr val="black"/>
                </a:solidFill>
                <a:effectLst/>
                <a:uLnTx/>
                <a:uFillTx/>
                <a:latin typeface="Optima" panose="02000503060000020004"/>
                <a:ea typeface="+mn-ea"/>
                <a:cs typeface="Arial" panose="020B0604020202020204" pitchFamily="34" charset="0"/>
              </a:rPr>
              <a:t> </a:t>
            </a:r>
            <a:r>
              <a:rPr lang="en-US" sz="2800">
                <a:solidFill>
                  <a:prstClr val="black"/>
                </a:solidFill>
                <a:latin typeface="Optima" panose="02000503060000020004"/>
                <a:cs typeface="Arial" panose="020B0604020202020204" pitchFamily="34" charset="0"/>
              </a:rPr>
              <a:t>S</a:t>
            </a:r>
            <a:r>
              <a:rPr kumimoji="0" lang="en-US" sz="2800" b="0" i="0" u="none" strike="noStrike" kern="1200" cap="none" spc="0" normalizeH="0" baseline="0" noProof="0" err="1">
                <a:ln>
                  <a:noFill/>
                </a:ln>
                <a:solidFill>
                  <a:prstClr val="black"/>
                </a:solidFill>
                <a:effectLst/>
                <a:uLnTx/>
                <a:uFillTx/>
                <a:latin typeface="Optima" panose="02000503060000020004"/>
                <a:ea typeface="+mn-ea"/>
                <a:cs typeface="Arial" panose="020B0604020202020204" pitchFamily="34" charset="0"/>
              </a:rPr>
              <a:t>trategy</a:t>
            </a:r>
            <a:r>
              <a:rPr kumimoji="0" lang="en-US" sz="2800" b="0" i="0" u="none" strike="noStrike" kern="1200" cap="none" spc="0" normalizeH="0" baseline="0" noProof="0">
                <a:ln>
                  <a:noFill/>
                </a:ln>
                <a:solidFill>
                  <a:prstClr val="black"/>
                </a:solidFill>
                <a:effectLst/>
                <a:uLnTx/>
                <a:uFillTx/>
                <a:latin typeface="Optima" panose="02000503060000020004"/>
                <a:ea typeface="+mn-ea"/>
                <a:cs typeface="Arial" panose="020B0604020202020204" pitchFamily="34" charset="0"/>
              </a:rPr>
              <a:t> for 2026</a:t>
            </a:r>
            <a:endParaRPr kumimoji="0" lang="en-AU" sz="2800" b="0" i="0" u="none" strike="noStrike" kern="1200" cap="none" spc="0" normalizeH="0" baseline="0" noProof="0">
              <a:ln>
                <a:noFill/>
              </a:ln>
              <a:solidFill>
                <a:prstClr val="black"/>
              </a:solidFill>
              <a:effectLst/>
              <a:uLnTx/>
              <a:uFillTx/>
              <a:latin typeface="Optima" panose="02000503060000020004"/>
              <a:ea typeface="+mn-ea"/>
              <a:cs typeface="Arial" panose="020B0604020202020204" pitchFamily="34" charset="0"/>
            </a:endParaRPr>
          </a:p>
        </p:txBody>
      </p:sp>
      <p:sp>
        <p:nvSpPr>
          <p:cNvPr id="3" name="TextBox 2">
            <a:extLst>
              <a:ext uri="{FF2B5EF4-FFF2-40B4-BE49-F238E27FC236}">
                <a16:creationId xmlns:a16="http://schemas.microsoft.com/office/drawing/2014/main" id="{20336EE3-E28D-6E72-4B98-6D6189F6FA62}"/>
              </a:ext>
            </a:extLst>
          </p:cNvPr>
          <p:cNvSpPr txBox="1"/>
          <p:nvPr/>
        </p:nvSpPr>
        <p:spPr>
          <a:xfrm>
            <a:off x="547352" y="1486437"/>
            <a:ext cx="1024943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Optima" panose="02000503060000020004" pitchFamily="2" charset="0"/>
              </a:rPr>
              <a:t>Reflecting on the years 2024 and 2025, please let us know what </a:t>
            </a:r>
            <a:r>
              <a:rPr lang="en-US" sz="2800" b="1" u="sng">
                <a:solidFill>
                  <a:schemeClr val="accent4">
                    <a:lumMod val="75000"/>
                  </a:schemeClr>
                </a:solidFill>
                <a:latin typeface="Optima" panose="02000503060000020004" pitchFamily="2" charset="0"/>
              </a:rPr>
              <a:t>worked</a:t>
            </a:r>
            <a:r>
              <a:rPr lang="en-US" sz="2800" b="1">
                <a:latin typeface="Optima" panose="02000503060000020004" pitchFamily="2" charset="0"/>
              </a:rPr>
              <a:t> for you that lead to success?</a:t>
            </a:r>
          </a:p>
        </p:txBody>
      </p:sp>
      <p:sp>
        <p:nvSpPr>
          <p:cNvPr id="4" name="TextBox 3">
            <a:extLst>
              <a:ext uri="{FF2B5EF4-FFF2-40B4-BE49-F238E27FC236}">
                <a16:creationId xmlns:a16="http://schemas.microsoft.com/office/drawing/2014/main" id="{85AEC0DE-DC8D-94BF-7574-1F7DD90E6BC8}"/>
              </a:ext>
            </a:extLst>
          </p:cNvPr>
          <p:cNvSpPr txBox="1"/>
          <p:nvPr/>
        </p:nvSpPr>
        <p:spPr>
          <a:xfrm>
            <a:off x="547352" y="3142310"/>
            <a:ext cx="1024943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Optima"/>
              </a:rPr>
              <a:t>Reflecting on the years 2024 and 2025, please let us know what </a:t>
            </a:r>
            <a:r>
              <a:rPr lang="en-US" sz="2800" b="1" u="sng">
                <a:solidFill>
                  <a:srgbClr val="C00000"/>
                </a:solidFill>
                <a:latin typeface="Optima"/>
              </a:rPr>
              <a:t>did not</a:t>
            </a:r>
            <a:r>
              <a:rPr lang="en-US" sz="2800" b="1">
                <a:latin typeface="Optima"/>
              </a:rPr>
              <a:t> work for you?</a:t>
            </a:r>
          </a:p>
        </p:txBody>
      </p:sp>
      <p:sp>
        <p:nvSpPr>
          <p:cNvPr id="5" name="TextBox 4">
            <a:extLst>
              <a:ext uri="{FF2B5EF4-FFF2-40B4-BE49-F238E27FC236}">
                <a16:creationId xmlns:a16="http://schemas.microsoft.com/office/drawing/2014/main" id="{2DED31ED-5999-03C6-7858-12D2E1AF25BA}"/>
              </a:ext>
            </a:extLst>
          </p:cNvPr>
          <p:cNvSpPr txBox="1"/>
          <p:nvPr/>
        </p:nvSpPr>
        <p:spPr>
          <a:xfrm>
            <a:off x="547351" y="4811860"/>
            <a:ext cx="1024943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Optima" panose="02000503060000020004" pitchFamily="2" charset="0"/>
              </a:rPr>
              <a:t>Which three go-to-market challenges should we prioritize in 2026 to improve pipeline quality, conversion, and customer adoption?</a:t>
            </a:r>
          </a:p>
        </p:txBody>
      </p:sp>
    </p:spTree>
    <p:extLst>
      <p:ext uri="{BB962C8B-B14F-4D97-AF65-F5344CB8AC3E}">
        <p14:creationId xmlns:p14="http://schemas.microsoft.com/office/powerpoint/2010/main" val="31421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DA600-5D44-053F-BF8B-0A1684F9B83F}"/>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9CD46FBA-AEDC-CB2B-11D1-F1B46F90D196}"/>
              </a:ext>
            </a:extLst>
          </p:cNvPr>
          <p:cNvSpPr txBox="1"/>
          <p:nvPr/>
        </p:nvSpPr>
        <p:spPr>
          <a:xfrm>
            <a:off x="236306" y="184935"/>
            <a:ext cx="11831198" cy="95410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r>
              <a:rPr lang="en-US" sz="2800">
                <a:latin typeface="Optima"/>
              </a:rPr>
              <a:t>Reflecting on the years 2024 and 2025, please let us know what </a:t>
            </a:r>
            <a:r>
              <a:rPr lang="en-US" sz="2800" u="sng">
                <a:solidFill>
                  <a:schemeClr val="accent4">
                    <a:lumMod val="75000"/>
                  </a:schemeClr>
                </a:solidFill>
                <a:latin typeface="Optima" panose="02000503060000020004" pitchFamily="2" charset="0"/>
              </a:rPr>
              <a:t>worked </a:t>
            </a:r>
            <a:r>
              <a:rPr lang="en-US" sz="2800">
                <a:latin typeface="Optima" panose="02000503060000020004" pitchFamily="2" charset="0"/>
              </a:rPr>
              <a:t>for you that lead to success?</a:t>
            </a:r>
            <a:endParaRPr lang="en-US" sz="2800">
              <a:latin typeface="Optima"/>
            </a:endParaRPr>
          </a:p>
        </p:txBody>
      </p:sp>
      <p:sp>
        <p:nvSpPr>
          <p:cNvPr id="3" name="TextBox 2">
            <a:extLst>
              <a:ext uri="{FF2B5EF4-FFF2-40B4-BE49-F238E27FC236}">
                <a16:creationId xmlns:a16="http://schemas.microsoft.com/office/drawing/2014/main" id="{E1E01353-7718-90FB-C251-1B03F8CF0117}"/>
              </a:ext>
            </a:extLst>
          </p:cNvPr>
          <p:cNvSpPr txBox="1"/>
          <p:nvPr/>
        </p:nvSpPr>
        <p:spPr>
          <a:xfrm>
            <a:off x="318752" y="1247899"/>
            <a:ext cx="11274534"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q"/>
            </a:pPr>
            <a:r>
              <a:rPr lang="en-US" sz="1600" b="1">
                <a:latin typeface="Optima" panose="02000503060000020004" pitchFamily="2" charset="0"/>
              </a:rPr>
              <a:t>SAP Endorsed App added value, Premium certification integration</a:t>
            </a:r>
          </a:p>
          <a:p>
            <a:pPr marL="285750" indent="-285750">
              <a:buFont typeface="Wingdings" panose="05000000000000000000" pitchFamily="2" charset="2"/>
              <a:buChar char="q"/>
            </a:pPr>
            <a:endParaRPr lang="en-US" sz="1600" b="1">
              <a:latin typeface="Optima" panose="02000503060000020004" pitchFamily="2" charset="0"/>
            </a:endParaRPr>
          </a:p>
          <a:p>
            <a:pPr marL="285750" indent="-285750">
              <a:buFont typeface="Wingdings" panose="05000000000000000000" pitchFamily="2" charset="2"/>
              <a:buChar char="q"/>
            </a:pPr>
            <a:r>
              <a:rPr lang="en-US" sz="1600" b="1">
                <a:latin typeface="Optima" panose="02000503060000020004" pitchFamily="2" charset="0"/>
              </a:rPr>
              <a:t>SAP AEs – reaching direct connects</a:t>
            </a:r>
          </a:p>
          <a:p>
            <a:pPr marL="285750" indent="-285750">
              <a:buFont typeface="Wingdings" panose="05000000000000000000" pitchFamily="2" charset="2"/>
              <a:buChar char="q"/>
            </a:pPr>
            <a:endParaRPr lang="en-US" sz="1600" b="1">
              <a:latin typeface="Optima" panose="02000503060000020004" pitchFamily="2" charset="0"/>
            </a:endParaRPr>
          </a:p>
          <a:p>
            <a:pPr marL="285750" indent="-285750">
              <a:buFont typeface="Wingdings" panose="05000000000000000000" pitchFamily="2" charset="2"/>
              <a:buChar char="q"/>
            </a:pPr>
            <a:r>
              <a:rPr lang="en-US" sz="1600" b="1">
                <a:latin typeface="Optima" panose="02000503060000020004" pitchFamily="2" charset="0"/>
              </a:rPr>
              <a:t>Asset master data objects involvement, ICF, workshops, conferences with SAP team</a:t>
            </a:r>
          </a:p>
          <a:p>
            <a:endParaRPr lang="en-US" sz="1600" b="1">
              <a:latin typeface="Optima" panose="02000503060000020004" pitchFamily="2" charset="0"/>
            </a:endParaRPr>
          </a:p>
          <a:p>
            <a:pPr marL="285750" indent="-285750">
              <a:buFont typeface="Wingdings" panose="05000000000000000000" pitchFamily="2" charset="2"/>
              <a:buChar char="q"/>
            </a:pPr>
            <a:r>
              <a:rPr lang="en-US" sz="1600" b="1">
                <a:latin typeface="Optima" panose="02000503060000020004" pitchFamily="2" charset="0"/>
              </a:rPr>
              <a:t>Customer references</a:t>
            </a:r>
          </a:p>
          <a:p>
            <a:pPr marL="285750" indent="-285750">
              <a:buFont typeface="Wingdings" panose="05000000000000000000" pitchFamily="2" charset="2"/>
              <a:buChar char="q"/>
            </a:pPr>
            <a:endParaRPr lang="en-US" sz="1600" b="1">
              <a:latin typeface="Optima" panose="02000503060000020004" pitchFamily="2" charset="0"/>
            </a:endParaRPr>
          </a:p>
          <a:p>
            <a:pPr marL="285750" indent="-285750">
              <a:buFont typeface="Wingdings" panose="05000000000000000000" pitchFamily="2" charset="2"/>
              <a:buChar char="q"/>
            </a:pPr>
            <a:r>
              <a:rPr lang="en-US" sz="1600" b="1">
                <a:latin typeface="Optima" panose="02000503060000020004" pitchFamily="2" charset="0"/>
              </a:rPr>
              <a:t>AI driven features (Copilot, AI Agent)</a:t>
            </a:r>
          </a:p>
          <a:p>
            <a:pPr marL="285750" indent="-285750">
              <a:buFont typeface="Wingdings" panose="05000000000000000000" pitchFamily="2" charset="2"/>
              <a:buChar char="q"/>
            </a:pPr>
            <a:endParaRPr lang="en-US" sz="1600" b="1">
              <a:latin typeface="Optima" panose="02000503060000020004" pitchFamily="2" charset="0"/>
            </a:endParaRPr>
          </a:p>
          <a:p>
            <a:pPr marL="285750" indent="-285750">
              <a:buFont typeface="Wingdings" panose="05000000000000000000" pitchFamily="2" charset="2"/>
              <a:buChar char="q"/>
            </a:pPr>
            <a:endParaRPr lang="en-US" sz="1600" b="1">
              <a:latin typeface="Optima" panose="02000503060000020004" pitchFamily="2" charset="0"/>
            </a:endParaRPr>
          </a:p>
          <a:p>
            <a:pPr marL="285750" indent="-285750">
              <a:buFont typeface="Wingdings" panose="05000000000000000000" pitchFamily="2" charset="2"/>
              <a:buChar char="q"/>
            </a:pPr>
            <a:endParaRPr lang="en-US" sz="1600" b="1">
              <a:latin typeface="Optima" panose="02000503060000020004" pitchFamily="2" charset="0"/>
            </a:endParaRPr>
          </a:p>
          <a:p>
            <a:pPr marL="285750" indent="-285750">
              <a:buFont typeface="Wingdings" panose="05000000000000000000" pitchFamily="2" charset="2"/>
              <a:buChar char="q"/>
            </a:pPr>
            <a:endParaRPr lang="en-US" sz="1600" b="1">
              <a:latin typeface="Optima" panose="02000503060000020004" pitchFamily="2" charset="0"/>
            </a:endParaRPr>
          </a:p>
          <a:p>
            <a:pPr marL="285750" indent="-285750">
              <a:buFont typeface="Wingdings" panose="05000000000000000000" pitchFamily="2" charset="2"/>
              <a:buChar char="q"/>
            </a:pPr>
            <a:endParaRPr lang="en-US" sz="1600" b="1">
              <a:latin typeface="Optima" panose="02000503060000020004" pitchFamily="2" charset="0"/>
            </a:endParaRPr>
          </a:p>
          <a:p>
            <a:pPr marL="285750" indent="-285750">
              <a:buFont typeface="Wingdings" panose="05000000000000000000" pitchFamily="2" charset="2"/>
              <a:buChar char="q"/>
            </a:pPr>
            <a:endParaRPr lang="en-US" sz="1600" b="1">
              <a:latin typeface="Optima" panose="02000503060000020004" pitchFamily="2" charset="0"/>
            </a:endParaRPr>
          </a:p>
          <a:p>
            <a:pPr marL="285750" indent="-285750">
              <a:buFont typeface="Wingdings" panose="05000000000000000000" pitchFamily="2" charset="2"/>
              <a:buChar char="q"/>
            </a:pPr>
            <a:endParaRPr lang="en-US" sz="1600" b="1">
              <a:latin typeface="Optima" panose="02000503060000020004" pitchFamily="2" charset="0"/>
            </a:endParaRPr>
          </a:p>
          <a:p>
            <a:pPr marL="285750" indent="-285750">
              <a:buFont typeface="Wingdings" panose="05000000000000000000" pitchFamily="2" charset="2"/>
              <a:buChar char="q"/>
            </a:pPr>
            <a:endParaRPr lang="en-US" sz="1600" b="1">
              <a:latin typeface="Optima" panose="02000503060000020004" pitchFamily="2" charset="0"/>
            </a:endParaRPr>
          </a:p>
          <a:p>
            <a:pPr marL="285750" indent="-285750">
              <a:buFont typeface="Wingdings" panose="05000000000000000000" pitchFamily="2" charset="2"/>
              <a:buChar char="q"/>
            </a:pPr>
            <a:endParaRPr lang="en-US" sz="1600" b="1">
              <a:latin typeface="Optima" panose="02000503060000020004" pitchFamily="2" charset="0"/>
            </a:endParaRPr>
          </a:p>
        </p:txBody>
      </p:sp>
    </p:spTree>
    <p:extLst>
      <p:ext uri="{BB962C8B-B14F-4D97-AF65-F5344CB8AC3E}">
        <p14:creationId xmlns:p14="http://schemas.microsoft.com/office/powerpoint/2010/main" val="304591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268F1-74CE-0CBF-8DD9-7EE2CF47DBC8}"/>
              </a:ext>
            </a:extLst>
          </p:cNvPr>
          <p:cNvSpPr>
            <a:spLocks noGrp="1"/>
          </p:cNvSpPr>
          <p:nvPr>
            <p:ph type="title"/>
          </p:nvPr>
        </p:nvSpPr>
        <p:spPr>
          <a:xfrm>
            <a:off x="248729" y="120711"/>
            <a:ext cx="6058619" cy="836733"/>
          </a:xfrm>
        </p:spPr>
        <p:txBody>
          <a:bodyPr/>
          <a:lstStyle/>
          <a:p>
            <a:r>
              <a:rPr lang="en-GB" sz="2800" b="1">
                <a:latin typeface="Optima"/>
                <a:ea typeface="+mn-ea"/>
                <a:cs typeface="+mn-cs"/>
              </a:rPr>
              <a:t>What worked</a:t>
            </a:r>
          </a:p>
        </p:txBody>
      </p:sp>
      <p:pic>
        <p:nvPicPr>
          <p:cNvPr id="4" name="Picture 3" descr="A graph with blue dots and white lines&#10;&#10;AI-generated content may be incorrect.">
            <a:extLst>
              <a:ext uri="{FF2B5EF4-FFF2-40B4-BE49-F238E27FC236}">
                <a16:creationId xmlns:a16="http://schemas.microsoft.com/office/drawing/2014/main" id="{994E8718-3D2A-E590-A513-0AF78BB12674}"/>
              </a:ext>
            </a:extLst>
          </p:cNvPr>
          <p:cNvPicPr>
            <a:picLocks noChangeAspect="1"/>
          </p:cNvPicPr>
          <p:nvPr/>
        </p:nvPicPr>
        <p:blipFill>
          <a:blip r:embed="rId2"/>
          <a:stretch>
            <a:fillRect/>
          </a:stretch>
        </p:blipFill>
        <p:spPr>
          <a:xfrm>
            <a:off x="353388" y="968556"/>
            <a:ext cx="6910477" cy="5068377"/>
          </a:xfrm>
          <a:prstGeom prst="rect">
            <a:avLst/>
          </a:prstGeom>
        </p:spPr>
      </p:pic>
      <p:graphicFrame>
        <p:nvGraphicFramePr>
          <p:cNvPr id="6" name="Table 5">
            <a:extLst>
              <a:ext uri="{FF2B5EF4-FFF2-40B4-BE49-F238E27FC236}">
                <a16:creationId xmlns:a16="http://schemas.microsoft.com/office/drawing/2014/main" id="{9100CB4E-3B0F-8AA8-57FA-3B7A06837F48}"/>
              </a:ext>
            </a:extLst>
          </p:cNvPr>
          <p:cNvGraphicFramePr>
            <a:graphicFrameLocks noGrp="1"/>
          </p:cNvGraphicFramePr>
          <p:nvPr>
            <p:extLst>
              <p:ext uri="{D42A27DB-BD31-4B8C-83A1-F6EECF244321}">
                <p14:modId xmlns:p14="http://schemas.microsoft.com/office/powerpoint/2010/main" val="2104975682"/>
              </p:ext>
            </p:extLst>
          </p:nvPr>
        </p:nvGraphicFramePr>
        <p:xfrm>
          <a:off x="7735019" y="546339"/>
          <a:ext cx="4202991" cy="5975917"/>
        </p:xfrm>
        <a:graphic>
          <a:graphicData uri="http://schemas.openxmlformats.org/drawingml/2006/table">
            <a:tbl>
              <a:tblPr bandRow="1">
                <a:tableStyleId>{00A15C55-8517-42AA-B614-E9B94910E393}</a:tableStyleId>
              </a:tblPr>
              <a:tblGrid>
                <a:gridCol w="921173">
                  <a:extLst>
                    <a:ext uri="{9D8B030D-6E8A-4147-A177-3AD203B41FA5}">
                      <a16:colId xmlns:a16="http://schemas.microsoft.com/office/drawing/2014/main" val="1819529740"/>
                    </a:ext>
                  </a:extLst>
                </a:gridCol>
                <a:gridCol w="3281818">
                  <a:extLst>
                    <a:ext uri="{9D8B030D-6E8A-4147-A177-3AD203B41FA5}">
                      <a16:colId xmlns:a16="http://schemas.microsoft.com/office/drawing/2014/main" val="635520200"/>
                    </a:ext>
                  </a:extLst>
                </a:gridCol>
              </a:tblGrid>
              <a:tr h="678705">
                <a:tc>
                  <a:txBody>
                    <a:bodyPr/>
                    <a:lstStyle/>
                    <a:p>
                      <a:pPr algn="ctr">
                        <a:buNone/>
                      </a:pPr>
                      <a:r>
                        <a:rPr lang="en-GB">
                          <a:effectLst/>
                        </a:rPr>
                        <a:t>Ref#</a:t>
                      </a:r>
                    </a:p>
                  </a:txBody>
                  <a:tcPr marL="0" marR="0" marT="0" marB="0"/>
                </a:tc>
                <a:tc>
                  <a:txBody>
                    <a:bodyPr/>
                    <a:lstStyle/>
                    <a:p>
                      <a:pPr algn="ctr">
                        <a:buNone/>
                      </a:pPr>
                      <a:r>
                        <a:rPr lang="en-GB">
                          <a:effectLst/>
                        </a:rPr>
                        <a:t>What worked</a:t>
                      </a:r>
                    </a:p>
                  </a:txBody>
                  <a:tcPr marL="0" marR="0" marT="0" marB="0"/>
                </a:tc>
                <a:extLst>
                  <a:ext uri="{0D108BD9-81ED-4DB2-BD59-A6C34878D82A}">
                    <a16:rowId xmlns:a16="http://schemas.microsoft.com/office/drawing/2014/main" val="4188877667"/>
                  </a:ext>
                </a:extLst>
              </a:tr>
              <a:tr h="331076">
                <a:tc>
                  <a:txBody>
                    <a:bodyPr/>
                    <a:lstStyle/>
                    <a:p>
                      <a:pPr algn="ctr">
                        <a:buNone/>
                      </a:pPr>
                      <a:r>
                        <a:rPr lang="en-GB">
                          <a:effectLst/>
                        </a:rPr>
                        <a:t>a</a:t>
                      </a:r>
                    </a:p>
                  </a:txBody>
                  <a:tcPr marL="0" marR="0" marT="0" marB="0"/>
                </a:tc>
                <a:tc>
                  <a:txBody>
                    <a:bodyPr/>
                    <a:lstStyle/>
                    <a:p>
                      <a:pPr>
                        <a:buNone/>
                      </a:pPr>
                      <a:r>
                        <a:rPr lang="en-GB">
                          <a:effectLst/>
                        </a:rPr>
                        <a:t>SAP's respect</a:t>
                      </a:r>
                    </a:p>
                  </a:txBody>
                  <a:tcPr marL="0" marR="0" marT="0" marB="0"/>
                </a:tc>
                <a:extLst>
                  <a:ext uri="{0D108BD9-81ED-4DB2-BD59-A6C34878D82A}">
                    <a16:rowId xmlns:a16="http://schemas.microsoft.com/office/drawing/2014/main" val="3912176859"/>
                  </a:ext>
                </a:extLst>
              </a:tr>
              <a:tr h="331076">
                <a:tc>
                  <a:txBody>
                    <a:bodyPr/>
                    <a:lstStyle/>
                    <a:p>
                      <a:pPr algn="ctr">
                        <a:buNone/>
                      </a:pPr>
                      <a:r>
                        <a:rPr lang="en-GB">
                          <a:effectLst/>
                        </a:rPr>
                        <a:t>b</a:t>
                      </a:r>
                    </a:p>
                  </a:txBody>
                  <a:tcPr marL="0" marR="0" marT="0" marB="0"/>
                </a:tc>
                <a:tc>
                  <a:txBody>
                    <a:bodyPr/>
                    <a:lstStyle/>
                    <a:p>
                      <a:pPr>
                        <a:buNone/>
                      </a:pPr>
                      <a:r>
                        <a:rPr lang="en-GB">
                          <a:effectLst/>
                        </a:rPr>
                        <a:t>DQG endorsement</a:t>
                      </a:r>
                    </a:p>
                  </a:txBody>
                  <a:tcPr marL="0" marR="0" marT="0" marB="0"/>
                </a:tc>
                <a:extLst>
                  <a:ext uri="{0D108BD9-81ED-4DB2-BD59-A6C34878D82A}">
                    <a16:rowId xmlns:a16="http://schemas.microsoft.com/office/drawing/2014/main" val="3143252793"/>
                  </a:ext>
                </a:extLst>
              </a:tr>
              <a:tr h="662151">
                <a:tc>
                  <a:txBody>
                    <a:bodyPr/>
                    <a:lstStyle/>
                    <a:p>
                      <a:pPr algn="ctr">
                        <a:buNone/>
                      </a:pPr>
                      <a:r>
                        <a:rPr lang="en-GB">
                          <a:effectLst/>
                        </a:rPr>
                        <a:t>c</a:t>
                      </a:r>
                    </a:p>
                  </a:txBody>
                  <a:tcPr marL="0" marR="0" marT="0" marB="0"/>
                </a:tc>
                <a:tc>
                  <a:txBody>
                    <a:bodyPr/>
                    <a:lstStyle/>
                    <a:p>
                      <a:pPr>
                        <a:buNone/>
                      </a:pPr>
                      <a:r>
                        <a:rPr lang="en-GB">
                          <a:effectLst/>
                        </a:rPr>
                        <a:t>Direct connects within account and via SAP AEs</a:t>
                      </a:r>
                    </a:p>
                  </a:txBody>
                  <a:tcPr marL="0" marR="0" marT="0" marB="0"/>
                </a:tc>
                <a:extLst>
                  <a:ext uri="{0D108BD9-81ED-4DB2-BD59-A6C34878D82A}">
                    <a16:rowId xmlns:a16="http://schemas.microsoft.com/office/drawing/2014/main" val="2069020895"/>
                  </a:ext>
                </a:extLst>
              </a:tr>
              <a:tr h="662151">
                <a:tc>
                  <a:txBody>
                    <a:bodyPr/>
                    <a:lstStyle/>
                    <a:p>
                      <a:pPr algn="ctr">
                        <a:buNone/>
                      </a:pPr>
                      <a:r>
                        <a:rPr lang="en-GB">
                          <a:effectLst/>
                        </a:rPr>
                        <a:t>d</a:t>
                      </a:r>
                    </a:p>
                  </a:txBody>
                  <a:tcPr marL="0" marR="0" marT="0" marB="0"/>
                </a:tc>
                <a:tc>
                  <a:txBody>
                    <a:bodyPr/>
                    <a:lstStyle/>
                    <a:p>
                      <a:pPr>
                        <a:buNone/>
                      </a:pPr>
                      <a:r>
                        <a:rPr lang="en-GB">
                          <a:effectLst/>
                        </a:rPr>
                        <a:t>Credibility and visibility of SAP events</a:t>
                      </a:r>
                    </a:p>
                  </a:txBody>
                  <a:tcPr marL="0" marR="0" marT="0" marB="0"/>
                </a:tc>
                <a:extLst>
                  <a:ext uri="{0D108BD9-81ED-4DB2-BD59-A6C34878D82A}">
                    <a16:rowId xmlns:a16="http://schemas.microsoft.com/office/drawing/2014/main" val="1550570060"/>
                  </a:ext>
                </a:extLst>
              </a:tr>
              <a:tr h="331076">
                <a:tc>
                  <a:txBody>
                    <a:bodyPr/>
                    <a:lstStyle/>
                    <a:p>
                      <a:pPr algn="ctr">
                        <a:buNone/>
                      </a:pPr>
                      <a:r>
                        <a:rPr lang="en-GB">
                          <a:effectLst/>
                        </a:rPr>
                        <a:t>e</a:t>
                      </a:r>
                    </a:p>
                  </a:txBody>
                  <a:tcPr marL="0" marR="0" marT="0" marB="0"/>
                </a:tc>
                <a:tc>
                  <a:txBody>
                    <a:bodyPr/>
                    <a:lstStyle/>
                    <a:p>
                      <a:pPr>
                        <a:buNone/>
                      </a:pPr>
                      <a:r>
                        <a:rPr lang="en-GB">
                          <a:effectLst/>
                        </a:rPr>
                        <a:t>Certified integrations</a:t>
                      </a:r>
                    </a:p>
                  </a:txBody>
                  <a:tcPr marL="0" marR="0" marT="0" marB="0"/>
                </a:tc>
                <a:extLst>
                  <a:ext uri="{0D108BD9-81ED-4DB2-BD59-A6C34878D82A}">
                    <a16:rowId xmlns:a16="http://schemas.microsoft.com/office/drawing/2014/main" val="1868816143"/>
                  </a:ext>
                </a:extLst>
              </a:tr>
              <a:tr h="662151">
                <a:tc>
                  <a:txBody>
                    <a:bodyPr/>
                    <a:lstStyle/>
                    <a:p>
                      <a:pPr algn="ctr">
                        <a:buNone/>
                      </a:pPr>
                      <a:r>
                        <a:rPr lang="en-GB">
                          <a:effectLst/>
                        </a:rPr>
                        <a:t>f</a:t>
                      </a:r>
                    </a:p>
                  </a:txBody>
                  <a:tcPr marL="0" marR="0" marT="0" marB="0"/>
                </a:tc>
                <a:tc>
                  <a:txBody>
                    <a:bodyPr/>
                    <a:lstStyle/>
                    <a:p>
                      <a:pPr>
                        <a:buNone/>
                      </a:pPr>
                      <a:r>
                        <a:rPr lang="en-GB">
                          <a:effectLst/>
                        </a:rPr>
                        <a:t>Past successful project completions</a:t>
                      </a:r>
                    </a:p>
                  </a:txBody>
                  <a:tcPr marL="0" marR="0" marT="0" marB="0"/>
                </a:tc>
                <a:extLst>
                  <a:ext uri="{0D108BD9-81ED-4DB2-BD59-A6C34878D82A}">
                    <a16:rowId xmlns:a16="http://schemas.microsoft.com/office/drawing/2014/main" val="3976393655"/>
                  </a:ext>
                </a:extLst>
              </a:tr>
              <a:tr h="331076">
                <a:tc>
                  <a:txBody>
                    <a:bodyPr/>
                    <a:lstStyle/>
                    <a:p>
                      <a:pPr algn="ctr">
                        <a:buNone/>
                      </a:pPr>
                      <a:r>
                        <a:rPr lang="en-GB">
                          <a:effectLst/>
                        </a:rPr>
                        <a:t>g</a:t>
                      </a:r>
                    </a:p>
                  </a:txBody>
                  <a:tcPr marL="0" marR="0" marT="0" marB="0"/>
                </a:tc>
                <a:tc>
                  <a:txBody>
                    <a:bodyPr/>
                    <a:lstStyle/>
                    <a:p>
                      <a:pPr>
                        <a:buNone/>
                      </a:pPr>
                      <a:r>
                        <a:rPr lang="en-GB">
                          <a:effectLst/>
                        </a:rPr>
                        <a:t>Customer references</a:t>
                      </a:r>
                    </a:p>
                  </a:txBody>
                  <a:tcPr marL="0" marR="0" marT="0" marB="0"/>
                </a:tc>
                <a:extLst>
                  <a:ext uri="{0D108BD9-81ED-4DB2-BD59-A6C34878D82A}">
                    <a16:rowId xmlns:a16="http://schemas.microsoft.com/office/drawing/2014/main" val="1068975258"/>
                  </a:ext>
                </a:extLst>
              </a:tr>
              <a:tr h="331076">
                <a:tc>
                  <a:txBody>
                    <a:bodyPr/>
                    <a:lstStyle/>
                    <a:p>
                      <a:pPr algn="ctr">
                        <a:buNone/>
                      </a:pPr>
                      <a:r>
                        <a:rPr lang="en-GB">
                          <a:effectLst/>
                        </a:rPr>
                        <a:t>h</a:t>
                      </a:r>
                    </a:p>
                  </a:txBody>
                  <a:tcPr marL="0" marR="0" marT="0" marB="0"/>
                </a:tc>
                <a:tc>
                  <a:txBody>
                    <a:bodyPr/>
                    <a:lstStyle/>
                    <a:p>
                      <a:pPr>
                        <a:buNone/>
                      </a:pPr>
                      <a:r>
                        <a:rPr lang="en-GB">
                          <a:effectLst/>
                        </a:rPr>
                        <a:t>AI driven features</a:t>
                      </a:r>
                    </a:p>
                  </a:txBody>
                  <a:tcPr marL="0" marR="0" marT="0" marB="0"/>
                </a:tc>
                <a:extLst>
                  <a:ext uri="{0D108BD9-81ED-4DB2-BD59-A6C34878D82A}">
                    <a16:rowId xmlns:a16="http://schemas.microsoft.com/office/drawing/2014/main" val="1004373285"/>
                  </a:ext>
                </a:extLst>
              </a:tr>
              <a:tr h="662151">
                <a:tc>
                  <a:txBody>
                    <a:bodyPr/>
                    <a:lstStyle/>
                    <a:p>
                      <a:pPr algn="ctr">
                        <a:buNone/>
                      </a:pPr>
                      <a:r>
                        <a:rPr lang="en-GB">
                          <a:effectLst/>
                        </a:rPr>
                        <a:t>i</a:t>
                      </a:r>
                      <a:endParaRPr lang="en-GB" err="1">
                        <a:effectLst/>
                      </a:endParaRPr>
                    </a:p>
                  </a:txBody>
                  <a:tcPr marL="0" marR="0" marT="0" marB="0"/>
                </a:tc>
                <a:tc>
                  <a:txBody>
                    <a:bodyPr/>
                    <a:lstStyle/>
                    <a:p>
                      <a:pPr>
                        <a:buNone/>
                      </a:pPr>
                      <a:r>
                        <a:rPr lang="en-GB">
                          <a:effectLst/>
                        </a:rPr>
                        <a:t>Focus on standard driven content (ISO)</a:t>
                      </a:r>
                    </a:p>
                  </a:txBody>
                  <a:tcPr marL="0" marR="0" marT="0" marB="0"/>
                </a:tc>
                <a:extLst>
                  <a:ext uri="{0D108BD9-81ED-4DB2-BD59-A6C34878D82A}">
                    <a16:rowId xmlns:a16="http://schemas.microsoft.com/office/drawing/2014/main" val="1550328020"/>
                  </a:ext>
                </a:extLst>
              </a:tr>
              <a:tr h="331076">
                <a:tc>
                  <a:txBody>
                    <a:bodyPr/>
                    <a:lstStyle/>
                    <a:p>
                      <a:pPr algn="ctr">
                        <a:buNone/>
                      </a:pPr>
                      <a:r>
                        <a:rPr lang="en-GB">
                          <a:effectLst/>
                        </a:rPr>
                        <a:t>j</a:t>
                      </a:r>
                    </a:p>
                  </a:txBody>
                  <a:tcPr marL="0" marR="0" marT="0" marB="0"/>
                </a:tc>
                <a:tc>
                  <a:txBody>
                    <a:bodyPr/>
                    <a:lstStyle/>
                    <a:p>
                      <a:pPr>
                        <a:buNone/>
                      </a:pPr>
                      <a:r>
                        <a:rPr lang="en-GB">
                          <a:effectLst/>
                        </a:rPr>
                        <a:t>AI driven MDM feature</a:t>
                      </a:r>
                    </a:p>
                  </a:txBody>
                  <a:tcPr marL="0" marR="0" marT="0" marB="0"/>
                </a:tc>
                <a:extLst>
                  <a:ext uri="{0D108BD9-81ED-4DB2-BD59-A6C34878D82A}">
                    <a16:rowId xmlns:a16="http://schemas.microsoft.com/office/drawing/2014/main" val="3650776149"/>
                  </a:ext>
                </a:extLst>
              </a:tr>
              <a:tr h="331076">
                <a:tc>
                  <a:txBody>
                    <a:bodyPr/>
                    <a:lstStyle/>
                    <a:p>
                      <a:pPr algn="ctr">
                        <a:buNone/>
                      </a:pPr>
                      <a:r>
                        <a:rPr lang="en-GB">
                          <a:effectLst/>
                        </a:rPr>
                        <a:t>k</a:t>
                      </a:r>
                    </a:p>
                  </a:txBody>
                  <a:tcPr marL="0" marR="0" marT="0" marB="0"/>
                </a:tc>
                <a:tc>
                  <a:txBody>
                    <a:bodyPr/>
                    <a:lstStyle/>
                    <a:p>
                      <a:pPr>
                        <a:buNone/>
                      </a:pPr>
                      <a:r>
                        <a:rPr lang="en-GB">
                          <a:effectLst/>
                        </a:rPr>
                        <a:t>Repository (</a:t>
                      </a:r>
                      <a:r>
                        <a:rPr lang="en-GB" err="1">
                          <a:effectLst/>
                        </a:rPr>
                        <a:t>iCF</a:t>
                      </a:r>
                      <a:r>
                        <a:rPr lang="en-GB">
                          <a:effectLst/>
                        </a:rPr>
                        <a:t>)</a:t>
                      </a:r>
                    </a:p>
                  </a:txBody>
                  <a:tcPr marL="0" marR="0" marT="0" marB="0"/>
                </a:tc>
                <a:extLst>
                  <a:ext uri="{0D108BD9-81ED-4DB2-BD59-A6C34878D82A}">
                    <a16:rowId xmlns:a16="http://schemas.microsoft.com/office/drawing/2014/main" val="3704062586"/>
                  </a:ext>
                </a:extLst>
              </a:tr>
              <a:tr h="331076">
                <a:tc>
                  <a:txBody>
                    <a:bodyPr/>
                    <a:lstStyle/>
                    <a:p>
                      <a:pPr algn="ctr">
                        <a:buNone/>
                      </a:pPr>
                      <a:r>
                        <a:rPr lang="en-GB">
                          <a:effectLst/>
                        </a:rPr>
                        <a:t>l</a:t>
                      </a:r>
                    </a:p>
                  </a:txBody>
                  <a:tcPr marL="0" marR="0" marT="0" marB="0"/>
                </a:tc>
                <a:tc>
                  <a:txBody>
                    <a:bodyPr/>
                    <a:lstStyle/>
                    <a:p>
                      <a:pPr>
                        <a:buNone/>
                      </a:pPr>
                      <a:r>
                        <a:rPr lang="en-GB">
                          <a:effectLst/>
                        </a:rPr>
                        <a:t>Partnership with SAP</a:t>
                      </a:r>
                    </a:p>
                  </a:txBody>
                  <a:tcPr marL="0" marR="0" marT="0" marB="0"/>
                </a:tc>
                <a:extLst>
                  <a:ext uri="{0D108BD9-81ED-4DB2-BD59-A6C34878D82A}">
                    <a16:rowId xmlns:a16="http://schemas.microsoft.com/office/drawing/2014/main" val="4222151735"/>
                  </a:ext>
                </a:extLst>
              </a:tr>
            </a:tbl>
          </a:graphicData>
        </a:graphic>
      </p:graphicFrame>
    </p:spTree>
    <p:extLst>
      <p:ext uri="{BB962C8B-B14F-4D97-AF65-F5344CB8AC3E}">
        <p14:creationId xmlns:p14="http://schemas.microsoft.com/office/powerpoint/2010/main" val="1035761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34712-13BA-2E80-6288-8F542FB0391D}"/>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02C9285D-EEC0-B75D-6BBD-E017093FAF30}"/>
              </a:ext>
            </a:extLst>
          </p:cNvPr>
          <p:cNvSpPr txBox="1"/>
          <p:nvPr/>
        </p:nvSpPr>
        <p:spPr>
          <a:xfrm>
            <a:off x="236306" y="184935"/>
            <a:ext cx="11831198" cy="95410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r>
              <a:rPr lang="en-US" sz="2800">
                <a:latin typeface="Optima"/>
              </a:rPr>
              <a:t>Reflecting on the years 2024 and 2025, please let us know what </a:t>
            </a:r>
            <a:r>
              <a:rPr lang="en-US" sz="2800" u="sng">
                <a:solidFill>
                  <a:srgbClr val="C00000"/>
                </a:solidFill>
                <a:latin typeface="Optima"/>
              </a:rPr>
              <a:t>did not</a:t>
            </a:r>
            <a:r>
              <a:rPr lang="en-US" sz="2800">
                <a:latin typeface="Optima"/>
              </a:rPr>
              <a:t> work for you?</a:t>
            </a:r>
          </a:p>
        </p:txBody>
      </p:sp>
      <p:sp>
        <p:nvSpPr>
          <p:cNvPr id="3" name="TextBox 2">
            <a:extLst>
              <a:ext uri="{FF2B5EF4-FFF2-40B4-BE49-F238E27FC236}">
                <a16:creationId xmlns:a16="http://schemas.microsoft.com/office/drawing/2014/main" id="{F608E5ED-42A1-D40D-4AB2-8801FEC7C4EA}"/>
              </a:ext>
            </a:extLst>
          </p:cNvPr>
          <p:cNvSpPr txBox="1"/>
          <p:nvPr/>
        </p:nvSpPr>
        <p:spPr>
          <a:xfrm>
            <a:off x="318752" y="1247899"/>
            <a:ext cx="11274534"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q"/>
            </a:pPr>
            <a:r>
              <a:rPr lang="en-US" sz="1600" b="1">
                <a:latin typeface="Optima" panose="02000503060000020004" pitchFamily="2" charset="0"/>
              </a:rPr>
              <a:t>Longer sales cycle</a:t>
            </a:r>
          </a:p>
          <a:p>
            <a:pPr marL="285750" indent="-285750">
              <a:buFont typeface="Wingdings" panose="05000000000000000000" pitchFamily="2" charset="2"/>
              <a:buChar char="q"/>
            </a:pPr>
            <a:endParaRPr lang="en-US" sz="1600" b="1">
              <a:latin typeface="Optima" panose="02000503060000020004" pitchFamily="2" charset="0"/>
            </a:endParaRPr>
          </a:p>
          <a:p>
            <a:pPr marL="285750" indent="-285750">
              <a:buFont typeface="Wingdings" panose="05000000000000000000" pitchFamily="2" charset="2"/>
              <a:buChar char="q"/>
            </a:pPr>
            <a:r>
              <a:rPr lang="en-US" sz="1600" b="1">
                <a:latin typeface="Optima" panose="02000503060000020004" pitchFamily="2" charset="0"/>
              </a:rPr>
              <a:t>Customer success stories</a:t>
            </a:r>
          </a:p>
          <a:p>
            <a:pPr marL="285750" indent="-285750">
              <a:buFont typeface="Wingdings" panose="05000000000000000000" pitchFamily="2" charset="2"/>
              <a:buChar char="q"/>
            </a:pPr>
            <a:endParaRPr lang="en-US" sz="1600" b="1">
              <a:latin typeface="Optima" panose="02000503060000020004" pitchFamily="2" charset="0"/>
            </a:endParaRPr>
          </a:p>
          <a:p>
            <a:pPr marL="285750" indent="-285750">
              <a:buFont typeface="Wingdings" panose="05000000000000000000" pitchFamily="2" charset="2"/>
              <a:buChar char="q"/>
            </a:pPr>
            <a:r>
              <a:rPr lang="en-US" sz="1600" b="1">
                <a:latin typeface="Optima" panose="02000503060000020004" pitchFamily="2" charset="0"/>
              </a:rPr>
              <a:t>Relationships within partner network, budget approvals, competition</a:t>
            </a:r>
          </a:p>
          <a:p>
            <a:pPr marL="285750" indent="-285750">
              <a:buFont typeface="Wingdings" panose="05000000000000000000" pitchFamily="2" charset="2"/>
              <a:buChar char="q"/>
            </a:pPr>
            <a:endParaRPr lang="en-US" sz="1600" b="1">
              <a:latin typeface="Optima" panose="02000503060000020004" pitchFamily="2" charset="0"/>
            </a:endParaRPr>
          </a:p>
          <a:p>
            <a:pPr marL="285750" indent="-285750">
              <a:buFont typeface="Wingdings" panose="05000000000000000000" pitchFamily="2" charset="2"/>
              <a:buChar char="q"/>
            </a:pPr>
            <a:r>
              <a:rPr lang="en-US" sz="1600" b="1">
                <a:latin typeface="Optima" panose="02000503060000020004" pitchFamily="2" charset="0"/>
              </a:rPr>
              <a:t>POV/POC to build the confidence</a:t>
            </a:r>
          </a:p>
          <a:p>
            <a:pPr marL="285750" indent="-285750">
              <a:buFont typeface="Wingdings" panose="05000000000000000000" pitchFamily="2" charset="2"/>
              <a:buChar char="q"/>
            </a:pPr>
            <a:endParaRPr lang="en-US" sz="1600" b="1">
              <a:latin typeface="Optima" panose="02000503060000020004" pitchFamily="2" charset="0"/>
            </a:endParaRPr>
          </a:p>
          <a:p>
            <a:pPr marL="285750" indent="-285750">
              <a:buFont typeface="Wingdings" panose="05000000000000000000" pitchFamily="2" charset="2"/>
              <a:buChar char="q"/>
            </a:pPr>
            <a:r>
              <a:rPr lang="en-US" sz="1600" b="1">
                <a:latin typeface="Optima" panose="02000503060000020004" pitchFamily="2" charset="0"/>
              </a:rPr>
              <a:t>Building a trusted relationship with SAP AEs, as they are also not aware of PiLog, dedicated team from SAP will support us case by case (email has been triggered to entire AEs last week)</a:t>
            </a:r>
          </a:p>
          <a:p>
            <a:pPr marL="285750" indent="-285750">
              <a:buFont typeface="Wingdings" panose="05000000000000000000" pitchFamily="2" charset="2"/>
              <a:buChar char="q"/>
            </a:pPr>
            <a:endParaRPr lang="en-US" sz="1600" b="1">
              <a:latin typeface="Optima" panose="02000503060000020004" pitchFamily="2" charset="0"/>
            </a:endParaRPr>
          </a:p>
          <a:p>
            <a:pPr marL="285750" indent="-285750">
              <a:buFont typeface="Wingdings" panose="05000000000000000000" pitchFamily="2" charset="2"/>
              <a:buChar char="q"/>
            </a:pPr>
            <a:r>
              <a:rPr lang="en-US" sz="1600" b="1">
                <a:latin typeface="Optima" panose="02000503060000020004" pitchFamily="2" charset="0"/>
              </a:rPr>
              <a:t>Market visibility in certain regions and branding</a:t>
            </a:r>
          </a:p>
          <a:p>
            <a:pPr marL="285750" indent="-285750">
              <a:buFont typeface="Wingdings" panose="05000000000000000000" pitchFamily="2" charset="2"/>
              <a:buChar char="q"/>
            </a:pPr>
            <a:endParaRPr lang="en-US" sz="1600" b="1">
              <a:latin typeface="Optima" panose="02000503060000020004" pitchFamily="2" charset="0"/>
            </a:endParaRPr>
          </a:p>
          <a:p>
            <a:pPr marL="285750" indent="-285750">
              <a:buFont typeface="Wingdings" panose="05000000000000000000" pitchFamily="2" charset="2"/>
              <a:buChar char="q"/>
            </a:pPr>
            <a:r>
              <a:rPr lang="en-US" sz="1600" b="1">
                <a:latin typeface="Optima" panose="02000503060000020004" pitchFamily="2" charset="0"/>
              </a:rPr>
              <a:t>Licensing model, benefits to be articulated properly, ROI calculation, etc.</a:t>
            </a:r>
          </a:p>
          <a:p>
            <a:pPr marL="285750" indent="-285750">
              <a:buFont typeface="Wingdings" panose="05000000000000000000" pitchFamily="2" charset="2"/>
              <a:buChar char="q"/>
            </a:pPr>
            <a:endParaRPr lang="en-US" sz="1600" b="1">
              <a:latin typeface="Optima" panose="02000503060000020004" pitchFamily="2" charset="0"/>
            </a:endParaRPr>
          </a:p>
          <a:p>
            <a:pPr marL="285750" indent="-285750">
              <a:buFont typeface="Wingdings" panose="05000000000000000000" pitchFamily="2" charset="2"/>
              <a:buChar char="q"/>
            </a:pPr>
            <a:r>
              <a:rPr lang="en-US" sz="1600" b="1">
                <a:latin typeface="Optima" panose="02000503060000020004" pitchFamily="2" charset="0"/>
              </a:rPr>
              <a:t>Battle cards based on Region, Industry, etc.</a:t>
            </a:r>
          </a:p>
          <a:p>
            <a:pPr marL="285750" indent="-285750">
              <a:buFont typeface="Wingdings" panose="05000000000000000000" pitchFamily="2" charset="2"/>
              <a:buChar char="q"/>
            </a:pPr>
            <a:endParaRPr lang="en-US" sz="1600" b="1">
              <a:latin typeface="Optima" panose="02000503060000020004" pitchFamily="2" charset="0"/>
            </a:endParaRPr>
          </a:p>
          <a:p>
            <a:pPr marL="285750" indent="-285750">
              <a:buFont typeface="Wingdings" panose="05000000000000000000" pitchFamily="2" charset="2"/>
              <a:buChar char="q"/>
            </a:pPr>
            <a:r>
              <a:rPr lang="en-US" sz="1600" b="1">
                <a:latin typeface="Optima" panose="02000503060000020004" pitchFamily="2" charset="0"/>
              </a:rPr>
              <a:t>Future Innovations -- Joule integration, BTP</a:t>
            </a:r>
          </a:p>
          <a:p>
            <a:pPr marL="285750" indent="-285750">
              <a:buFont typeface="Wingdings" panose="05000000000000000000" pitchFamily="2" charset="2"/>
              <a:buChar char="q"/>
            </a:pPr>
            <a:endParaRPr lang="en-US" sz="1600" b="1">
              <a:latin typeface="Optima" panose="02000503060000020004" pitchFamily="2" charset="0"/>
            </a:endParaRPr>
          </a:p>
          <a:p>
            <a:pPr marL="285750" indent="-285750">
              <a:buFont typeface="Wingdings" panose="05000000000000000000" pitchFamily="2" charset="2"/>
              <a:buChar char="q"/>
            </a:pPr>
            <a:endParaRPr lang="en-US" sz="1600" b="1">
              <a:latin typeface="Optima" panose="02000503060000020004" pitchFamily="2" charset="0"/>
            </a:endParaRPr>
          </a:p>
        </p:txBody>
      </p:sp>
    </p:spTree>
    <p:extLst>
      <p:ext uri="{BB962C8B-B14F-4D97-AF65-F5344CB8AC3E}">
        <p14:creationId xmlns:p14="http://schemas.microsoft.com/office/powerpoint/2010/main" val="61964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7122</Words>
  <Application>Microsoft Office PowerPoint</Application>
  <PresentationFormat>Widescreen</PresentationFormat>
  <Paragraphs>914</Paragraphs>
  <Slides>40</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Aptos</vt:lpstr>
      <vt:lpstr>Aptos Display</vt:lpstr>
      <vt:lpstr>Arial</vt:lpstr>
      <vt:lpstr>Optima</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worked</vt:lpstr>
      <vt:lpstr>PowerPoint Presentation</vt:lpstr>
      <vt:lpstr>What didn’t work</vt:lpstr>
      <vt:lpstr>What didn’t work</vt:lpstr>
      <vt:lpstr>What didn’t work</vt:lpstr>
      <vt:lpstr>PowerPoint Presentation</vt:lpstr>
      <vt:lpstr>Suggestion</vt:lpstr>
      <vt:lpstr>Suggestion</vt:lpstr>
      <vt:lpstr>Suggestions</vt:lpstr>
      <vt:lpstr>Mapping – “what didn’t work” To “Suggestions”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Nazima Yasmeen</dc:creator>
  <cp:lastModifiedBy>Keshav Modugu</cp:lastModifiedBy>
  <cp:revision>1</cp:revision>
  <dcterms:created xsi:type="dcterms:W3CDTF">2025-10-29T06:33:45Z</dcterms:created>
  <dcterms:modified xsi:type="dcterms:W3CDTF">2025-12-29T13:58:48Z</dcterms:modified>
</cp:coreProperties>
</file>